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54.xml.rels" ContentType="application/vnd.openxmlformats-package.relationships+xml"/>
  <Override PartName="/ppt/slides/_rels/slide53.xml.rels" ContentType="application/vnd.openxmlformats-package.relationships+xml"/>
  <Override PartName="/ppt/slides/_rels/slide16.xml.rels" ContentType="application/vnd.openxmlformats-package.relationships+xml"/>
  <Override PartName="/ppt/slides/_rels/slide55.xml.rels" ContentType="application/vnd.openxmlformats-package.relationships+xml"/>
  <Override PartName="/ppt/slides/_rels/slide1.xml.rels" ContentType="application/vnd.openxmlformats-package.relationships+xml"/>
  <Override PartName="/ppt/slides/_rels/slide29.xml.rels" ContentType="application/vnd.openxmlformats-package.relationships+xml"/>
  <Override PartName="/ppt/slides/_rels/slide2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61.xml.rels" ContentType="application/vnd.openxmlformats-package.relationships+xml"/>
  <Override PartName="/ppt/slides/_rels/slide19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56.xml.rels" ContentType="application/vnd.openxmlformats-package.relationships+xml"/>
  <Override PartName="/ppt/slides/_rels/slide10.xml.rels" ContentType="application/vnd.openxmlformats-package.relationships+xml"/>
  <Override PartName="/ppt/slides/_rels/slide47.xml.rels" ContentType="application/vnd.openxmlformats-package.relationships+xml"/>
  <Override PartName="/ppt/slides/_rels/slide14.xml.rels" ContentType="application/vnd.openxmlformats-package.relationships+xml"/>
  <Override PartName="/ppt/slides/_rels/slide49.xml.rels" ContentType="application/vnd.openxmlformats-package.relationships+xml"/>
  <Override PartName="/ppt/slides/_rels/slide12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8.xml.rels" ContentType="application/vnd.openxmlformats-package.relationships+xml"/>
  <Override PartName="/ppt/slides/_rels/slide57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60.xml.rels" ContentType="application/vnd.openxmlformats-package.relationships+xml"/>
  <Override PartName="/ppt/slides/_rels/slide48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27.xml.rels" ContentType="application/vnd.openxmlformats-package.relationships+xml"/>
  <Override PartName="/ppt/slides/_rels/slide15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46.xml.rels" ContentType="application/vnd.openxmlformats-package.relationships+xml"/>
  <Override PartName="/ppt/slides/_rels/slide5.xml.rels" ContentType="application/vnd.openxmlformats-package.relationships+xml"/>
  <Override PartName="/ppt/slides/_rels/slide22.xml.rels" ContentType="application/vnd.openxmlformats-package.relationships+xml"/>
  <Override PartName="/ppt/slides/_rels/slide59.xml.rels" ContentType="application/vnd.openxmlformats-package.relationships+xml"/>
  <Override PartName="/ppt/slides/_rels/slide13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35.xml.rels" ContentType="application/vnd.openxmlformats-package.relationships+xml"/>
  <Override PartName="/ppt/slides/_rels/slide36.xml.rels" ContentType="application/vnd.openxmlformats-package.relationships+xml"/>
  <Override PartName="/ppt/slides/_rels/slide37.xml.rels" ContentType="application/vnd.openxmlformats-package.relationships+xml"/>
  <Override PartName="/ppt/slides/_rels/slide38.xml.rels" ContentType="application/vnd.openxmlformats-package.relationships+xml"/>
  <Override PartName="/ppt/slides/_rels/slide39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50.xml.rels" ContentType="application/vnd.openxmlformats-package.relationships+xml"/>
  <Override PartName="/ppt/slides/_rels/slide51.xml.rels" ContentType="application/vnd.openxmlformats-package.relationships+xml"/>
  <Override PartName="/ppt/slides/_rels/slide52.xml.rels" ContentType="application/vnd.openxmlformats-package.relationships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21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49.xml" ContentType="application/vnd.openxmlformats-officedocument.presentationml.slide+xml"/>
  <Override PartName="/ppt/slides/slide18.xml" ContentType="application/vnd.openxmlformats-officedocument.presentationml.slide+xml"/>
  <Override PartName="/ppt/slides/slide60.xml" ContentType="application/vnd.openxmlformats-officedocument.presentationml.slide+xml"/>
  <Override PartName="/ppt/slides/slide20.xml" ContentType="application/vnd.openxmlformats-officedocument.presentationml.slide+xml"/>
  <Override PartName="/ppt/slides/slide57.xml" ContentType="application/vnd.openxmlformats-officedocument.presentationml.slide+xml"/>
  <Override PartName="/ppt/slides/slide48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4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61.xml" ContentType="application/vnd.openxmlformats-officedocument.presentationml.slide+xml"/>
  <Override PartName="/ppt/slides/slide19.xml" ContentType="application/vnd.openxmlformats-officedocument.presentationml.slide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1.xml" ContentType="application/vnd.openxmlformats-officedocument.presentationml.slide+xml"/>
  <Override PartName="/ppt/slides/slide4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59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Slides/_rels/notesSlide41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4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</p:sldMasterIdLst>
  <p:notesMasterIdLst>
    <p:notesMasterId r:id="rId12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296" r:id="rId53"/>
    <p:sldId id="297" r:id="rId54"/>
    <p:sldId id="298" r:id="rId55"/>
    <p:sldId id="299" r:id="rId56"/>
    <p:sldId id="300" r:id="rId57"/>
    <p:sldId id="301" r:id="rId58"/>
    <p:sldId id="302" r:id="rId59"/>
    <p:sldId id="303" r:id="rId60"/>
    <p:sldId id="304" r:id="rId61"/>
    <p:sldId id="305" r:id="rId62"/>
    <p:sldId id="306" r:id="rId63"/>
    <p:sldId id="307" r:id="rId64"/>
    <p:sldId id="308" r:id="rId65"/>
    <p:sldId id="309" r:id="rId66"/>
    <p:sldId id="310" r:id="rId67"/>
    <p:sldId id="311" r:id="rId68"/>
    <p:sldId id="312" r:id="rId69"/>
    <p:sldId id="313" r:id="rId70"/>
    <p:sldId id="314" r:id="rId71"/>
    <p:sldId id="315" r:id="rId72"/>
    <p:sldId id="316" r:id="rId73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notesMaster" Target="notesMasters/notesMaster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29" Type="http://schemas.openxmlformats.org/officeDocument/2006/relationships/slide" Target="slides/slide17.xml"/><Relationship Id="rId30" Type="http://schemas.openxmlformats.org/officeDocument/2006/relationships/slide" Target="slides/slide18.xml"/><Relationship Id="rId31" Type="http://schemas.openxmlformats.org/officeDocument/2006/relationships/slide" Target="slides/slide19.xml"/><Relationship Id="rId32" Type="http://schemas.openxmlformats.org/officeDocument/2006/relationships/slide" Target="slides/slide20.xml"/><Relationship Id="rId33" Type="http://schemas.openxmlformats.org/officeDocument/2006/relationships/slide" Target="slides/slide21.xml"/><Relationship Id="rId34" Type="http://schemas.openxmlformats.org/officeDocument/2006/relationships/slide" Target="slides/slide22.xml"/><Relationship Id="rId35" Type="http://schemas.openxmlformats.org/officeDocument/2006/relationships/slide" Target="slides/slide23.xml"/><Relationship Id="rId36" Type="http://schemas.openxmlformats.org/officeDocument/2006/relationships/slide" Target="slides/slide24.xml"/><Relationship Id="rId37" Type="http://schemas.openxmlformats.org/officeDocument/2006/relationships/slide" Target="slides/slide25.xml"/><Relationship Id="rId38" Type="http://schemas.openxmlformats.org/officeDocument/2006/relationships/slide" Target="slides/slide26.xml"/><Relationship Id="rId39" Type="http://schemas.openxmlformats.org/officeDocument/2006/relationships/slide" Target="slides/slide27.xml"/><Relationship Id="rId40" Type="http://schemas.openxmlformats.org/officeDocument/2006/relationships/slide" Target="slides/slide28.xml"/><Relationship Id="rId41" Type="http://schemas.openxmlformats.org/officeDocument/2006/relationships/slide" Target="slides/slide29.xml"/><Relationship Id="rId42" Type="http://schemas.openxmlformats.org/officeDocument/2006/relationships/slide" Target="slides/slide30.xml"/><Relationship Id="rId43" Type="http://schemas.openxmlformats.org/officeDocument/2006/relationships/slide" Target="slides/slide31.xml"/><Relationship Id="rId44" Type="http://schemas.openxmlformats.org/officeDocument/2006/relationships/slide" Target="slides/slide32.xml"/><Relationship Id="rId45" Type="http://schemas.openxmlformats.org/officeDocument/2006/relationships/slide" Target="slides/slide33.xml"/><Relationship Id="rId46" Type="http://schemas.openxmlformats.org/officeDocument/2006/relationships/slide" Target="slides/slide34.xml"/><Relationship Id="rId47" Type="http://schemas.openxmlformats.org/officeDocument/2006/relationships/slide" Target="slides/slide35.xml"/><Relationship Id="rId48" Type="http://schemas.openxmlformats.org/officeDocument/2006/relationships/slide" Target="slides/slide36.xml"/><Relationship Id="rId49" Type="http://schemas.openxmlformats.org/officeDocument/2006/relationships/slide" Target="slides/slide37.xml"/><Relationship Id="rId50" Type="http://schemas.openxmlformats.org/officeDocument/2006/relationships/slide" Target="slides/slide38.xml"/><Relationship Id="rId51" Type="http://schemas.openxmlformats.org/officeDocument/2006/relationships/slide" Target="slides/slide39.xml"/><Relationship Id="rId52" Type="http://schemas.openxmlformats.org/officeDocument/2006/relationships/slide" Target="slides/slide40.xml"/><Relationship Id="rId53" Type="http://schemas.openxmlformats.org/officeDocument/2006/relationships/slide" Target="slides/slide41.xml"/><Relationship Id="rId54" Type="http://schemas.openxmlformats.org/officeDocument/2006/relationships/slide" Target="slides/slide42.xml"/><Relationship Id="rId55" Type="http://schemas.openxmlformats.org/officeDocument/2006/relationships/slide" Target="slides/slide43.xml"/><Relationship Id="rId56" Type="http://schemas.openxmlformats.org/officeDocument/2006/relationships/slide" Target="slides/slide44.xml"/><Relationship Id="rId57" Type="http://schemas.openxmlformats.org/officeDocument/2006/relationships/slide" Target="slides/slide45.xml"/><Relationship Id="rId58" Type="http://schemas.openxmlformats.org/officeDocument/2006/relationships/slide" Target="slides/slide46.xml"/><Relationship Id="rId59" Type="http://schemas.openxmlformats.org/officeDocument/2006/relationships/slide" Target="slides/slide47.xml"/><Relationship Id="rId60" Type="http://schemas.openxmlformats.org/officeDocument/2006/relationships/slide" Target="slides/slide48.xml"/><Relationship Id="rId61" Type="http://schemas.openxmlformats.org/officeDocument/2006/relationships/slide" Target="slides/slide49.xml"/><Relationship Id="rId62" Type="http://schemas.openxmlformats.org/officeDocument/2006/relationships/slide" Target="slides/slide50.xml"/><Relationship Id="rId63" Type="http://schemas.openxmlformats.org/officeDocument/2006/relationships/slide" Target="slides/slide51.xml"/><Relationship Id="rId64" Type="http://schemas.openxmlformats.org/officeDocument/2006/relationships/slide" Target="slides/slide52.xml"/><Relationship Id="rId65" Type="http://schemas.openxmlformats.org/officeDocument/2006/relationships/slide" Target="slides/slide53.xml"/><Relationship Id="rId66" Type="http://schemas.openxmlformats.org/officeDocument/2006/relationships/slide" Target="slides/slide54.xml"/><Relationship Id="rId67" Type="http://schemas.openxmlformats.org/officeDocument/2006/relationships/slide" Target="slides/slide55.xml"/><Relationship Id="rId68" Type="http://schemas.openxmlformats.org/officeDocument/2006/relationships/slide" Target="slides/slide56.xml"/><Relationship Id="rId69" Type="http://schemas.openxmlformats.org/officeDocument/2006/relationships/slide" Target="slides/slide57.xml"/><Relationship Id="rId70" Type="http://schemas.openxmlformats.org/officeDocument/2006/relationships/slide" Target="slides/slide58.xml"/><Relationship Id="rId71" Type="http://schemas.openxmlformats.org/officeDocument/2006/relationships/slide" Target="slides/slide59.xml"/><Relationship Id="rId72" Type="http://schemas.openxmlformats.org/officeDocument/2006/relationships/slide" Target="slides/slide60.xml"/><Relationship Id="rId73" Type="http://schemas.openxmlformats.org/officeDocument/2006/relationships/slide" Target="slides/slide61.xml"/><Relationship Id="rId7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1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AD00D51-BF42-480F-A7AD-6AC2909EE810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hyperlink" Target="https://the-cc.io/curriculum" TargetMode="External"/><Relationship Id="rId2" Type="http://schemas.openxmlformats.org/officeDocument/2006/relationships/hyperlink" Target="https://www.raspberrypi.org/" TargetMode="External"/><Relationship Id="rId3" Type="http://schemas.openxmlformats.org/officeDocument/2006/relationships/hyperlink" Target="https://creativecommons.org/licenses/by-nc-sa/4.0/" TargetMode="External"/><Relationship Id="rId4" Type="http://schemas.openxmlformats.org/officeDocument/2006/relationships/slide" Target="../slides/slide1.xml"/><Relationship Id="rId5" Type="http://schemas.openxmlformats.org/officeDocument/2006/relationships/notesMaster" Target="../notesMasters/notesMaster1.xml"/>
</Relationships>
</file>

<file path=ppt/notesSlides/_rels/notesSlide41.xml.rels><?xml version="1.0" encoding="UTF-8"?>
<Relationships xmlns="http://schemas.openxmlformats.org/package/2006/relationships"><Relationship Id="rId1" Type="http://schemas.openxmlformats.org/officeDocument/2006/relationships/hyperlink" Target="https://the-cc.io/curriculum" TargetMode="External"/><Relationship Id="rId2" Type="http://schemas.openxmlformats.org/officeDocument/2006/relationships/hyperlink" Target="https://www.raspberrypi.org/" TargetMode="External"/><Relationship Id="rId3" Type="http://schemas.openxmlformats.org/officeDocument/2006/relationships/hyperlink" Target="https://creativecommons.org/licenses/by-nc-sa/4.0/" TargetMode="External"/><Relationship Id="rId4" Type="http://schemas.openxmlformats.org/officeDocument/2006/relationships/slide" Target="../slides/slide41.xml"/><Relationship Id="rId5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  <a:ln w="0">
            <a:noFill/>
          </a:ln>
        </p:spPr>
      </p:sp>
      <p:sp>
        <p:nvSpPr>
          <p:cNvPr id="5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marL="216000"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000" spc="-1" strike="noStrike">
                <a:solidFill>
                  <a:srgbClr val="000000"/>
                </a:solidFill>
                <a:latin typeface="Quicksand"/>
                <a:ea typeface="Quicksand"/>
              </a:rPr>
              <a:t>Zuletzt aktualisiert: 14-05-21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15000"/>
              </a:lnSpc>
              <a:buNone/>
              <a:tabLst>
                <a:tab algn="l" pos="0"/>
              </a:tabLst>
            </a:pP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38000"/>
              </a:lnSpc>
              <a:buNone/>
              <a:tabLst>
                <a:tab algn="l" pos="0"/>
              </a:tabLst>
            </a:pP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Die Ressourcen werden regelmäßig aktualisiert - die neueste Version finden Sie unter: </a:t>
            </a:r>
            <a:r>
              <a:rPr b="0" lang="en-GB" sz="1000" spc="-1" strike="noStrike" u="sng">
                <a:solidFill>
                  <a:srgbClr val="000000"/>
                </a:solidFill>
                <a:uFillTx/>
                <a:latin typeface="Quicksand"/>
                <a:ea typeface="Quicksand"/>
                <a:hlinkClick r:id="rId1"/>
              </a:rPr>
              <a:t>the-cc.io/curriculum</a:t>
            </a: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.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38000"/>
              </a:lnSpc>
              <a:buNone/>
              <a:tabLst>
                <a:tab algn="l" pos="0"/>
              </a:tabLst>
            </a:pP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Diese Ressource wird von der </a:t>
            </a:r>
            <a:r>
              <a:rPr b="0" lang="en-GB" sz="1000" spc="-1" strike="noStrike" u="sng">
                <a:solidFill>
                  <a:srgbClr val="000000"/>
                </a:solidFill>
                <a:uFillTx/>
                <a:latin typeface="Quicksand"/>
                <a:ea typeface="Quicksand"/>
                <a:hlinkClick r:id="rId2"/>
              </a:rPr>
              <a:t>Raspberry Pi Foundation </a:t>
            </a: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unter einer Creative Commons Attribution-NonCommercial-ShareAlike 4.0 International Lizenz lizenziert. Um eine Kopie dieser Lizenz zu sehen, besuchen Sie </a:t>
            </a:r>
            <a:r>
              <a:rPr b="0" lang="en-GB" sz="1000" spc="-1" strike="noStrike" u="sng">
                <a:solidFill>
                  <a:srgbClr val="000000"/>
                </a:solidFill>
                <a:uFillTx/>
                <a:latin typeface="Quicksand"/>
                <a:ea typeface="Quicksand"/>
                <a:hlinkClick r:id="rId3"/>
              </a:rPr>
              <a:t>creativecommons.org/licenses/by-nc-sa/4.0/</a:t>
            </a: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.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15000"/>
              </a:lnSpc>
              <a:buNone/>
              <a:tabLst>
                <a:tab algn="l" pos="0"/>
              </a:tabLst>
            </a:pP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  <a:ln w="0">
            <a:noFill/>
          </a:ln>
        </p:spPr>
      </p:sp>
      <p:sp>
        <p:nvSpPr>
          <p:cNvPr id="57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marL="216000"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000" spc="-1" strike="noStrike">
                <a:solidFill>
                  <a:srgbClr val="000000"/>
                </a:solidFill>
                <a:latin typeface="Quicksand"/>
                <a:ea typeface="Quicksand"/>
              </a:rPr>
              <a:t>Zuletzt aktualisiert: 04-01-21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15000"/>
              </a:lnSpc>
              <a:buNone/>
              <a:tabLst>
                <a:tab algn="l" pos="0"/>
              </a:tabLst>
            </a:pP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15000"/>
              </a:lnSpc>
              <a:buNone/>
              <a:tabLst>
                <a:tab algn="l" pos="0"/>
              </a:tabLst>
            </a:pP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38000"/>
              </a:lnSpc>
              <a:buNone/>
              <a:tabLst>
                <a:tab algn="l" pos="0"/>
              </a:tabLst>
            </a:pP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Die Ressourcen werden regelmäßig aktualisiert - die neueste Version finden Sie unter: </a:t>
            </a:r>
            <a:r>
              <a:rPr b="0" lang="en-GB" sz="1000" spc="-1" strike="noStrike" u="sng">
                <a:solidFill>
                  <a:srgbClr val="000000"/>
                </a:solidFill>
                <a:uFillTx/>
                <a:latin typeface="Quicksand"/>
                <a:ea typeface="Quicksand"/>
                <a:hlinkClick r:id="rId1"/>
              </a:rPr>
              <a:t>the-cc.io/curriculum</a:t>
            </a: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.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38000"/>
              </a:lnSpc>
              <a:buNone/>
              <a:tabLst>
                <a:tab algn="l" pos="0"/>
              </a:tabLst>
            </a:pP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Diese Ressource wird von der </a:t>
            </a:r>
            <a:r>
              <a:rPr b="0" lang="en-GB" sz="1000" spc="-1" strike="noStrike" u="sng">
                <a:solidFill>
                  <a:srgbClr val="000000"/>
                </a:solidFill>
                <a:uFillTx/>
                <a:latin typeface="Quicksand"/>
                <a:ea typeface="Quicksand"/>
                <a:hlinkClick r:id="rId2"/>
              </a:rPr>
              <a:t>Raspberry Pi Foundation </a:t>
            </a: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unter einer Creative Commons Attribution-NonCommercial-ShareAlike 4.0 International Lizenz lizenziert. Um eine Kopie dieser Lizenz zu sehen, besuchen Sie </a:t>
            </a:r>
            <a:r>
              <a:rPr b="0" lang="en-GB" sz="1000" spc="-1" strike="noStrike" u="sng">
                <a:solidFill>
                  <a:srgbClr val="000000"/>
                </a:solidFill>
                <a:uFillTx/>
                <a:latin typeface="Quicksand"/>
                <a:ea typeface="Quicksand"/>
                <a:hlinkClick r:id="rId3"/>
              </a:rPr>
              <a:t>creativecommons.org/licenses/by-nc-sa/4.0/</a:t>
            </a:r>
            <a:r>
              <a:rPr b="0" lang="en-GB" sz="1000" spc="-1" strike="noStrike">
                <a:solidFill>
                  <a:srgbClr val="666666"/>
                </a:solidFill>
                <a:latin typeface="Quicksand"/>
                <a:ea typeface="Quicksand"/>
              </a:rPr>
              <a:t>.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1_3_1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4F5D1C5-46A4-4867-940C-CF2F13CDDBCA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70705D7-8067-4E44-A8B6-1EE61F631CB3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1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13E5E57-ED54-4F1B-A9F0-6610B9D0EA81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5F34528-EAFC-4F7B-9EDE-50395B53D0EC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1_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800DEE2-1F9B-4698-A9D7-987B01149708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1_3_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44A873B-DF68-485C-9323-23161875F272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1_3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7CFFCAA-C49B-43ED-B4BF-5114F6EB8B27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1_3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C3CA1234-6C95-4E77-AE2B-9638EEB1ADCB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_4_1_1_1_3_1_1_1_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BB48A02-E3F0-4CDE-A91C-19DAD0C7C1D7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13;p2" descr=""/>
          <p:cNvPicPr/>
          <p:nvPr/>
        </p:nvPicPr>
        <p:blipFill>
          <a:blip r:embed="rId2"/>
          <a:stretch/>
        </p:blipFill>
        <p:spPr>
          <a:xfrm>
            <a:off x="7455600" y="4491360"/>
            <a:ext cx="1406520" cy="42444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ldNum" idx="9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6D33E411-6FFA-42AE-88C8-FD48C74601FA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sldNum" idx="1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0196A201-226D-470D-9AAD-5D7486318AE6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sldNum" idx="2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87B0D952-9CFC-4D88-B82A-44D05BF205FE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sldNum" idx="3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B8850B16-CAAA-4446-8248-3784CFF79A5B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ldNum" idx="4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0E48526D-8A75-46AA-AE00-C852F913F60A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ldNum" idx="5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3B213090-E14A-43F7-BF37-D85B34E6A6FF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ldNum" idx="6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C610B72F-35BD-49FB-8C33-020F2C9C8364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ldNum" idx="7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849DA574-361C-45C2-A610-2C145DC127A3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ldNum" idx="8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68C080C0-71FB-4F9F-906B-37138AA635CB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s://the-cc.io/sillystory" TargetMode="Externa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hyperlink" Target="https://the-cc.io/pythonfunctions" TargetMode="External"/><Relationship Id="rId2" Type="http://schemas.openxmlformats.org/officeDocument/2006/relationships/slideLayout" Target="../slideLayouts/slideLayout7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7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7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7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7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7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27040" y="576720"/>
            <a:ext cx="8094960" cy="203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4800" spc="-1" strike="noStrike">
                <a:solidFill>
                  <a:schemeClr val="accent6"/>
                </a:solidFill>
                <a:latin typeface="Quicksand"/>
                <a:ea typeface="Quicksand"/>
              </a:rPr>
              <a:t>input/Input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Durch den Code gehen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Google Shape;193;p21"/>
          <p:cNvSpPr/>
          <p:nvPr/>
        </p:nvSpPr>
        <p:spPr>
          <a:xfrm>
            <a:off x="5257800" y="1672200"/>
            <a:ext cx="122400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Google Shape;194;p21"/>
          <p:cNvSpPr/>
          <p:nvPr/>
        </p:nvSpPr>
        <p:spPr>
          <a:xfrm>
            <a:off x="5949000" y="1721160"/>
            <a:ext cx="1370880" cy="3135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d235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8000" bIns="0" anchor="ctr">
            <a:noAutofit/>
          </a:bodyPr>
          <a:p>
            <a:pPr algn="ctr">
              <a:lnSpc>
                <a:spcPct val="115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Google Shape;195;p21"/>
          <p:cNvSpPr/>
          <p:nvPr/>
        </p:nvSpPr>
        <p:spPr>
          <a:xfrm>
            <a:off x="5257800" y="13024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Zustand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Google Shape;196;p21"/>
          <p:cNvSpPr/>
          <p:nvPr/>
        </p:nvSpPr>
        <p:spPr>
          <a:xfrm>
            <a:off x="6482520" y="2324520"/>
            <a:ext cx="2880" cy="2880"/>
          </a:xfrm>
          <a:prstGeom prst="ellipse">
            <a:avLst/>
          </a:prstGeom>
          <a:noFill/>
          <a:ln w="9525">
            <a:solidFill>
              <a:srgbClr val="5b5ba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080" bIns="10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Google Shape;197;p21"/>
          <p:cNvSpPr/>
          <p:nvPr/>
        </p:nvSpPr>
        <p:spPr>
          <a:xfrm>
            <a:off x="5257800" y="22168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Eingang/Ausgang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Google Shape;198;p21"/>
          <p:cNvSpPr/>
          <p:nvPr/>
        </p:nvSpPr>
        <p:spPr>
          <a:xfrm>
            <a:off x="5257800" y="2662920"/>
            <a:ext cx="3564360" cy="15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Wie ist Ihr Name?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Rebecca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Google Shape;199;p21"/>
          <p:cNvSpPr/>
          <p:nvPr/>
        </p:nvSpPr>
        <p:spPr>
          <a:xfrm>
            <a:off x="665280" y="1170000"/>
            <a:ext cx="3373920" cy="76068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print("Wie lautet Ihr Name?")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 = input()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"Hallo {Name}")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Google Shape;200;p21"/>
          <p:cNvSpPr/>
          <p:nvPr/>
        </p:nvSpPr>
        <p:spPr>
          <a:xfrm>
            <a:off x="367560" y="1170000"/>
            <a:ext cx="297000" cy="76068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Google Shape;201;p21"/>
          <p:cNvSpPr/>
          <p:nvPr/>
        </p:nvSpPr>
        <p:spPr>
          <a:xfrm>
            <a:off x="728280" y="1459800"/>
            <a:ext cx="1584360" cy="24696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311040" y="2752560"/>
            <a:ext cx="4754160" cy="2075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Namensvariable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 mit der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Benutzerinput initialisiert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und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zugewiesen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Durch den Code gehen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Google Shape;209;p22"/>
          <p:cNvSpPr/>
          <p:nvPr/>
        </p:nvSpPr>
        <p:spPr>
          <a:xfrm>
            <a:off x="5257800" y="1672200"/>
            <a:ext cx="122400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Google Shape;210;p22"/>
          <p:cNvSpPr/>
          <p:nvPr/>
        </p:nvSpPr>
        <p:spPr>
          <a:xfrm>
            <a:off x="5949000" y="1721160"/>
            <a:ext cx="1370880" cy="3135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d235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8000" bIns="0" anchor="ctr">
            <a:noAutofit/>
          </a:bodyPr>
          <a:p>
            <a:pPr algn="ctr"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"Rebecca"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Google Shape;211;p22"/>
          <p:cNvSpPr/>
          <p:nvPr/>
        </p:nvSpPr>
        <p:spPr>
          <a:xfrm>
            <a:off x="5257800" y="13024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Zustand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Google Shape;212;p22"/>
          <p:cNvSpPr/>
          <p:nvPr/>
        </p:nvSpPr>
        <p:spPr>
          <a:xfrm>
            <a:off x="6482520" y="2324520"/>
            <a:ext cx="2880" cy="2880"/>
          </a:xfrm>
          <a:prstGeom prst="ellipse">
            <a:avLst/>
          </a:prstGeom>
          <a:noFill/>
          <a:ln w="9525">
            <a:solidFill>
              <a:srgbClr val="5b5ba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080" bIns="10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Google Shape;213;p22"/>
          <p:cNvSpPr/>
          <p:nvPr/>
        </p:nvSpPr>
        <p:spPr>
          <a:xfrm>
            <a:off x="5257800" y="22168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Eingang/Ausgang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Google Shape;214;p22"/>
          <p:cNvSpPr/>
          <p:nvPr/>
        </p:nvSpPr>
        <p:spPr>
          <a:xfrm>
            <a:off x="5257800" y="2662920"/>
            <a:ext cx="3564360" cy="15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Wie ist Ihr Name?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Rebecca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Google Shape;215;p22"/>
          <p:cNvSpPr/>
          <p:nvPr/>
        </p:nvSpPr>
        <p:spPr>
          <a:xfrm>
            <a:off x="665280" y="1170000"/>
            <a:ext cx="3373920" cy="76068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print("Wie lautet Ihr Name?")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 = input()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"Hallo {Name}")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Google Shape;216;p22"/>
          <p:cNvSpPr/>
          <p:nvPr/>
        </p:nvSpPr>
        <p:spPr>
          <a:xfrm>
            <a:off x="367560" y="1170000"/>
            <a:ext cx="297000" cy="76068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Google Shape;217;p22"/>
          <p:cNvSpPr/>
          <p:nvPr/>
        </p:nvSpPr>
        <p:spPr>
          <a:xfrm>
            <a:off x="728280" y="1459800"/>
            <a:ext cx="1584360" cy="24696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311040" y="2752560"/>
            <a:ext cx="4754160" cy="2075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Namensvariable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 mit der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Benutzerinput initialisiert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und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zugewiesen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Durch den Code gehen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Google Shape;225;p23"/>
          <p:cNvSpPr/>
          <p:nvPr/>
        </p:nvSpPr>
        <p:spPr>
          <a:xfrm>
            <a:off x="5257800" y="1672200"/>
            <a:ext cx="122400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Google Shape;226;p23"/>
          <p:cNvSpPr/>
          <p:nvPr/>
        </p:nvSpPr>
        <p:spPr>
          <a:xfrm>
            <a:off x="5949000" y="1721160"/>
            <a:ext cx="1370880" cy="3135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d235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8000" bIns="0" anchor="ctr">
            <a:noAutofit/>
          </a:bodyPr>
          <a:p>
            <a:pPr algn="ctr"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"Rebecca"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Google Shape;227;p23"/>
          <p:cNvSpPr/>
          <p:nvPr/>
        </p:nvSpPr>
        <p:spPr>
          <a:xfrm>
            <a:off x="5257800" y="13024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Zustand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Google Shape;228;p23"/>
          <p:cNvSpPr/>
          <p:nvPr/>
        </p:nvSpPr>
        <p:spPr>
          <a:xfrm>
            <a:off x="6482520" y="2324520"/>
            <a:ext cx="2880" cy="2880"/>
          </a:xfrm>
          <a:prstGeom prst="ellipse">
            <a:avLst/>
          </a:prstGeom>
          <a:noFill/>
          <a:ln w="9525">
            <a:solidFill>
              <a:srgbClr val="5b5ba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080" bIns="10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Google Shape;229;p23"/>
          <p:cNvSpPr/>
          <p:nvPr/>
        </p:nvSpPr>
        <p:spPr>
          <a:xfrm>
            <a:off x="5257800" y="22168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Eingang/Ausgang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Google Shape;230;p23"/>
          <p:cNvSpPr/>
          <p:nvPr/>
        </p:nvSpPr>
        <p:spPr>
          <a:xfrm>
            <a:off x="5257800" y="2662920"/>
            <a:ext cx="3564360" cy="15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Wie ist Ihr Name?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Rebecca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Hallo Rebecca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Google Shape;231;p23"/>
          <p:cNvSpPr/>
          <p:nvPr/>
        </p:nvSpPr>
        <p:spPr>
          <a:xfrm>
            <a:off x="665280" y="1170000"/>
            <a:ext cx="3373920" cy="76068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print("Wie lautet Ihr Name?")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 = input()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"Hallo {Name}")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Google Shape;232;p23"/>
          <p:cNvSpPr/>
          <p:nvPr/>
        </p:nvSpPr>
        <p:spPr>
          <a:xfrm>
            <a:off x="367560" y="1170000"/>
            <a:ext cx="297000" cy="76068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Google Shape;233;p23"/>
          <p:cNvSpPr/>
          <p:nvPr/>
        </p:nvSpPr>
        <p:spPr>
          <a:xfrm>
            <a:off x="707040" y="1672200"/>
            <a:ext cx="2397960" cy="24696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311040" y="2752560"/>
            <a:ext cx="4754160" cy="2075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Auf dem Bildschirm wird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"Hallo"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mit dem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eingegebenen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und in der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Variablen </a:t>
            </a:r>
            <a:r>
              <a:rPr b="0" lang="en-GB" sz="1800" spc="-1" strike="noStrike">
                <a:solidFill>
                  <a:schemeClr val="dk1"/>
                </a:solidFill>
                <a:latin typeface="Roboto Mono"/>
                <a:ea typeface="Roboto Mono"/>
              </a:rPr>
              <a:t>"Name"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gespeicherten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Text angezeigt.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8521560" cy="381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3000" spc="-1" strike="noStrike">
                <a:solidFill>
                  <a:schemeClr val="dk1"/>
                </a:solidFill>
                <a:latin typeface="Quicksand"/>
                <a:ea typeface="Quicksand"/>
              </a:rPr>
              <a:t>Wie könnten Sie Ihre Programme für alberne Geschichten durch </a:t>
            </a:r>
            <a:r>
              <a:rPr b="1" lang="en-GB" sz="3000" spc="-1" strike="noStrike">
                <a:solidFill>
                  <a:schemeClr val="dk1"/>
                </a:solidFill>
                <a:latin typeface="Quicksand"/>
                <a:ea typeface="Quicksand"/>
              </a:rPr>
              <a:t>Inputs </a:t>
            </a:r>
            <a:r>
              <a:rPr b="0" lang="en-GB" sz="3000" spc="-1" strike="noStrike">
                <a:solidFill>
                  <a:schemeClr val="dk1"/>
                </a:solidFill>
                <a:latin typeface="Quicksand"/>
                <a:ea typeface="Quicksand"/>
              </a:rPr>
              <a:t>verbessern?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Frage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Live-Demonstration der Codierung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 u="sng">
                <a:solidFill>
                  <a:schemeClr val="hlink"/>
                </a:solidFill>
                <a:uFillTx/>
                <a:latin typeface="Roboto"/>
                <a:ea typeface="Roboto"/>
                <a:hlinkClick r:id="rId1"/>
              </a:rPr>
              <a:t>the-cc.</a:t>
            </a:r>
            <a:r>
              <a:rPr b="0" lang="en-GB" sz="1800" spc="-1" strike="noStrike">
                <a:solidFill>
                  <a:srgbClr val="000000"/>
                </a:solidFill>
                <a:latin typeface="Roboto"/>
                <a:ea typeface="Roboto"/>
              </a:rPr>
              <a:t>io/sillystory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inputn zu Ihren dummen Geschichten hinzufügen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1" name="Google Shape;249;p25" descr=""/>
          <p:cNvPicPr/>
          <p:nvPr/>
        </p:nvPicPr>
        <p:blipFill>
          <a:blip r:embed="rId2"/>
          <a:stretch/>
        </p:blipFill>
        <p:spPr>
          <a:xfrm>
            <a:off x="8413920" y="459000"/>
            <a:ext cx="418320" cy="418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Öffnen Sie Ihre albernen Geschichten aus der letzten Lektion und fügen Sie die erforderlichen input- und Druckanweisungen hinzu, um Ihr Programm interaktiver zu gestalten.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Verbessern Sie Ihre eigenen dummen Geschichten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/>
          </p:nvPr>
        </p:nvSpPr>
        <p:spPr>
          <a:xfrm>
            <a:off x="473652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Code-Erinnerung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Farbe ein:")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Farbe = input()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 den meisten Programmiersprachen muss eine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Variable deklariert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werden, bevor sie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verwendet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Variable zu deklarieren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bedeutet anzugeben, welche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Art von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Daten in dieser Variable gespeichert werden sollen.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Bei Python ist dies nicht erforderlich und funktioniert ein wenig anders.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Google Shape;265;p27"/>
          <p:cNvSpPr/>
          <p:nvPr/>
        </p:nvSpPr>
        <p:spPr>
          <a:xfrm>
            <a:off x="7612560" y="1252440"/>
            <a:ext cx="890640" cy="529920"/>
          </a:xfrm>
          <a:prstGeom prst="wedgeRectCallout">
            <a:avLst>
              <a:gd name="adj1" fmla="val 73828"/>
              <a:gd name="adj2" fmla="val 45986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1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0" name="Google Shape;266;p27"/>
          <p:cNvSpPr/>
          <p:nvPr/>
        </p:nvSpPr>
        <p:spPr>
          <a:xfrm>
            <a:off x="5624640" y="1487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"Passw0rd!"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1" name="Google Shape;267;p27"/>
          <p:cNvSpPr/>
          <p:nvPr/>
        </p:nvSpPr>
        <p:spPr>
          <a:xfrm>
            <a:off x="6887880" y="2306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Wahr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2" name="Google Shape;268;p27"/>
          <p:cNvSpPr/>
          <p:nvPr/>
        </p:nvSpPr>
        <p:spPr>
          <a:xfrm>
            <a:off x="5405760" y="3134880"/>
            <a:ext cx="1184760" cy="529920"/>
          </a:xfrm>
          <a:prstGeom prst="wedgeRectCallout">
            <a:avLst>
              <a:gd name="adj1" fmla="val 72315"/>
              <a:gd name="adj2" fmla="val 53872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3" name="Google Shape;269;p27"/>
          <p:cNvSpPr/>
          <p:nvPr/>
        </p:nvSpPr>
        <p:spPr>
          <a:xfrm>
            <a:off x="7263360" y="370620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 Python ist es nicht erforderlich, eine Variable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zu deklarieren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Dennoch müssen Sie sich über die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Datentypen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im Klaren sein, da falsche Datentypen Fehler in Ihren Programmen verursachen können.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Google Shape;277;p28"/>
          <p:cNvSpPr/>
          <p:nvPr/>
        </p:nvSpPr>
        <p:spPr>
          <a:xfrm>
            <a:off x="7612560" y="1252440"/>
            <a:ext cx="890640" cy="529920"/>
          </a:xfrm>
          <a:prstGeom prst="wedgeRectCallout">
            <a:avLst>
              <a:gd name="adj1" fmla="val 73828"/>
              <a:gd name="adj2" fmla="val 45986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1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Google Shape;278;p28"/>
          <p:cNvSpPr/>
          <p:nvPr/>
        </p:nvSpPr>
        <p:spPr>
          <a:xfrm>
            <a:off x="5624640" y="1487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lt1"/>
                </a:solidFill>
                <a:latin typeface="Quicksand"/>
                <a:ea typeface="Quicksand"/>
              </a:rPr>
              <a:t>"Passw0rd!"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9" name="Google Shape;279;p28"/>
          <p:cNvSpPr/>
          <p:nvPr/>
        </p:nvSpPr>
        <p:spPr>
          <a:xfrm>
            <a:off x="6887880" y="2306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Wahr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0" name="Google Shape;280;p28"/>
          <p:cNvSpPr/>
          <p:nvPr/>
        </p:nvSpPr>
        <p:spPr>
          <a:xfrm>
            <a:off x="5405760" y="3134880"/>
            <a:ext cx="1184760" cy="529920"/>
          </a:xfrm>
          <a:prstGeom prst="wedgeRectCallout">
            <a:avLst>
              <a:gd name="adj1" fmla="val 72315"/>
              <a:gd name="adj2" fmla="val 53872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1" name="Google Shape;281;p28"/>
          <p:cNvSpPr/>
          <p:nvPr/>
        </p:nvSpPr>
        <p:spPr>
          <a:xfrm>
            <a:off x="7263360" y="370620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Es gibt fünf Hauptdatentypen, die Sie kennen sollten: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599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Zeichenfolge (Text)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Google Shape;289;p29"/>
          <p:cNvSpPr/>
          <p:nvPr/>
        </p:nvSpPr>
        <p:spPr>
          <a:xfrm>
            <a:off x="7612560" y="1252440"/>
            <a:ext cx="890640" cy="529920"/>
          </a:xfrm>
          <a:prstGeom prst="wedgeRectCallout">
            <a:avLst>
              <a:gd name="adj1" fmla="val 73828"/>
              <a:gd name="adj2" fmla="val 45986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1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6" name="Google Shape;290;p29"/>
          <p:cNvSpPr/>
          <p:nvPr/>
        </p:nvSpPr>
        <p:spPr>
          <a:xfrm>
            <a:off x="5624640" y="1487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rgbClr val="ffffff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"Passw0rd!"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Google Shape;291;p29"/>
          <p:cNvSpPr/>
          <p:nvPr/>
        </p:nvSpPr>
        <p:spPr>
          <a:xfrm>
            <a:off x="6887880" y="2306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Wahr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8" name="Google Shape;292;p29"/>
          <p:cNvSpPr/>
          <p:nvPr/>
        </p:nvSpPr>
        <p:spPr>
          <a:xfrm>
            <a:off x="5405760" y="3134880"/>
            <a:ext cx="1184760" cy="529920"/>
          </a:xfrm>
          <a:prstGeom prst="wedgeRectCallout">
            <a:avLst>
              <a:gd name="adj1" fmla="val 72315"/>
              <a:gd name="adj2" fmla="val 53872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Google Shape;293;p29"/>
          <p:cNvSpPr/>
          <p:nvPr/>
        </p:nvSpPr>
        <p:spPr>
          <a:xfrm>
            <a:off x="7263360" y="370620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Es gibt fünf Hauptdatentypen, die Sie kennen sollten: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599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Zeichenfolge (Text)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Integer (ganze Zahlen)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Google Shape;301;p30"/>
          <p:cNvSpPr/>
          <p:nvPr/>
        </p:nvSpPr>
        <p:spPr>
          <a:xfrm>
            <a:off x="7612560" y="1252440"/>
            <a:ext cx="890640" cy="529920"/>
          </a:xfrm>
          <a:prstGeom prst="wedgeRectCallout">
            <a:avLst>
              <a:gd name="adj1" fmla="val 73828"/>
              <a:gd name="adj2" fmla="val 45986"/>
            </a:avLst>
          </a:prstGeom>
          <a:solidFill>
            <a:srgbClr val="ffffff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Google Shape;302;p30"/>
          <p:cNvSpPr/>
          <p:nvPr/>
        </p:nvSpPr>
        <p:spPr>
          <a:xfrm>
            <a:off x="5624640" y="1487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lt1"/>
                </a:solidFill>
                <a:latin typeface="Quicksand"/>
                <a:ea typeface="Quicksand"/>
              </a:rPr>
              <a:t>"Passw0rd!"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5" name="Google Shape;303;p30"/>
          <p:cNvSpPr/>
          <p:nvPr/>
        </p:nvSpPr>
        <p:spPr>
          <a:xfrm>
            <a:off x="6887880" y="2306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Wahr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6" name="Google Shape;304;p30"/>
          <p:cNvSpPr/>
          <p:nvPr/>
        </p:nvSpPr>
        <p:spPr>
          <a:xfrm>
            <a:off x="5405760" y="3134880"/>
            <a:ext cx="1184760" cy="529920"/>
          </a:xfrm>
          <a:prstGeom prst="wedgeRectCallout">
            <a:avLst>
              <a:gd name="adj1" fmla="val 72315"/>
              <a:gd name="adj2" fmla="val 53872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7" name="Google Shape;305;p30"/>
          <p:cNvSpPr/>
          <p:nvPr/>
        </p:nvSpPr>
        <p:spPr>
          <a:xfrm>
            <a:off x="7263360" y="370620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20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Starter-Aktivität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Google Shape;75;p13"/>
          <p:cNvSpPr/>
          <p:nvPr/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Vorhersagen treffen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Google Shape;76;p13"/>
          <p:cNvSpPr/>
          <p:nvPr/>
        </p:nvSpPr>
        <p:spPr>
          <a:xfrm>
            <a:off x="5257800" y="128916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Google Shape;77;p13"/>
          <p:cNvSpPr/>
          <p:nvPr/>
        </p:nvSpPr>
        <p:spPr>
          <a:xfrm>
            <a:off x="5257800" y="1253160"/>
            <a:ext cx="3564360" cy="234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Fragen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2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Was wird die Ausgabe von </a:t>
            </a: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print sein</a:t>
            </a: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, wenn dieses Programm ausgeführt wird?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spcBef>
                <a:spcPts val="1199"/>
              </a:spcBef>
              <a:buClr>
                <a:srgbClr val="5b5ba5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Mein Alter ist Alter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Mein Alter ist 22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Es ist nicht möglich, die Ausgabe zu kennen, ohne das Programm auszuführen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Es liegt ein Fehler im Programm vor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Google Shape;78;p13"/>
          <p:cNvSpPr/>
          <p:nvPr/>
        </p:nvSpPr>
        <p:spPr>
          <a:xfrm>
            <a:off x="311040" y="1689840"/>
            <a:ext cx="4424760" cy="61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Alter = 22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"Mein Alter ist {Alter}")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Google Shape;82;p13"/>
          <p:cNvSpPr/>
          <p:nvPr/>
        </p:nvSpPr>
        <p:spPr>
          <a:xfrm>
            <a:off x="5257800" y="372780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Google Shape;83;p13"/>
          <p:cNvSpPr/>
          <p:nvPr/>
        </p:nvSpPr>
        <p:spPr>
          <a:xfrm>
            <a:off x="5257800" y="3727800"/>
            <a:ext cx="3564360" cy="97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Richtig oder falsch?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2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Dieses Programm wird immer die gleiche Ausgabe erzeugen, wann immer es ausgeführt wird.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Google Shape;84;p13"/>
          <p:cNvSpPr/>
          <p:nvPr/>
        </p:nvSpPr>
        <p:spPr>
          <a:xfrm>
            <a:off x="5257800" y="448956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Google Shape;89;p13"/>
          <p:cNvSpPr/>
          <p:nvPr/>
        </p:nvSpPr>
        <p:spPr>
          <a:xfrm>
            <a:off x="6604920" y="3727800"/>
            <a:ext cx="58572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Wahr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Es gibt fünf Hauptdatentypen, die Sie kennen sollten: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599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Zeichenfolge (Text)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Integer (ganze Zahlen)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Boolescher Wert (Wahr oder Falsch)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Google Shape;313;p31"/>
          <p:cNvSpPr/>
          <p:nvPr/>
        </p:nvSpPr>
        <p:spPr>
          <a:xfrm>
            <a:off x="7612560" y="1252440"/>
            <a:ext cx="890640" cy="529920"/>
          </a:xfrm>
          <a:prstGeom prst="wedgeRectCallout">
            <a:avLst>
              <a:gd name="adj1" fmla="val 73828"/>
              <a:gd name="adj2" fmla="val 45986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1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2" name="Google Shape;314;p31"/>
          <p:cNvSpPr/>
          <p:nvPr/>
        </p:nvSpPr>
        <p:spPr>
          <a:xfrm>
            <a:off x="5624640" y="1487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lt1"/>
                </a:solidFill>
                <a:latin typeface="Quicksand"/>
                <a:ea typeface="Quicksand"/>
              </a:rPr>
              <a:t>"Passw0rd!"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3" name="Google Shape;315;p31"/>
          <p:cNvSpPr/>
          <p:nvPr/>
        </p:nvSpPr>
        <p:spPr>
          <a:xfrm>
            <a:off x="6887880" y="2306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lt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Wahr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Google Shape;316;p31"/>
          <p:cNvSpPr/>
          <p:nvPr/>
        </p:nvSpPr>
        <p:spPr>
          <a:xfrm>
            <a:off x="5405760" y="3134880"/>
            <a:ext cx="1184760" cy="529920"/>
          </a:xfrm>
          <a:prstGeom prst="wedgeRectCallout">
            <a:avLst>
              <a:gd name="adj1" fmla="val 72315"/>
              <a:gd name="adj2" fmla="val 53872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5" name="Google Shape;317;p31"/>
          <p:cNvSpPr/>
          <p:nvPr/>
        </p:nvSpPr>
        <p:spPr>
          <a:xfrm>
            <a:off x="7263360" y="370620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Es gibt fünf Hauptdatentypen, die Sie kennen sollten: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599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Zeichenfolge (Text)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Integer (ganze Zahlen)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Boolescher Wert (Wahr oder Falsch)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Real- oder Gleitkommazahlen (Dezimalzahlen)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Google Shape;325;p32"/>
          <p:cNvSpPr/>
          <p:nvPr/>
        </p:nvSpPr>
        <p:spPr>
          <a:xfrm>
            <a:off x="7612560" y="1252440"/>
            <a:ext cx="890640" cy="529920"/>
          </a:xfrm>
          <a:prstGeom prst="wedgeRectCallout">
            <a:avLst>
              <a:gd name="adj1" fmla="val 73828"/>
              <a:gd name="adj2" fmla="val 45986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1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0" name="Google Shape;326;p32"/>
          <p:cNvSpPr/>
          <p:nvPr/>
        </p:nvSpPr>
        <p:spPr>
          <a:xfrm>
            <a:off x="5624640" y="1487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lt1"/>
                </a:solidFill>
                <a:latin typeface="Quicksand"/>
                <a:ea typeface="Quicksand"/>
              </a:rPr>
              <a:t>"Passw0rd!"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1" name="Google Shape;327;p32"/>
          <p:cNvSpPr/>
          <p:nvPr/>
        </p:nvSpPr>
        <p:spPr>
          <a:xfrm>
            <a:off x="6887880" y="2306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Wahr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2" name="Google Shape;328;p32"/>
          <p:cNvSpPr/>
          <p:nvPr/>
        </p:nvSpPr>
        <p:spPr>
          <a:xfrm>
            <a:off x="5405760" y="3134880"/>
            <a:ext cx="1184760" cy="529920"/>
          </a:xfrm>
          <a:prstGeom prst="wedgeRectCallout">
            <a:avLst>
              <a:gd name="adj1" fmla="val 72315"/>
              <a:gd name="adj2" fmla="val 53872"/>
            </a:avLst>
          </a:prstGeom>
          <a:solidFill>
            <a:schemeClr val="lt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Google Shape;329;p32"/>
          <p:cNvSpPr/>
          <p:nvPr/>
        </p:nvSpPr>
        <p:spPr>
          <a:xfrm>
            <a:off x="7263360" y="370620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Es gibt fünf Hauptdatentypen, die Sie kennen sollten: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599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Zeichenfolge (Text)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Integer (ganze Zahlen)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Boolescher Wert (Wahr oder Falsch)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Real- oder Gleitkommazahlen (Dezimalzahlen)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Char (einzelne Zeichenfolge)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Google Shape;337;p33"/>
          <p:cNvSpPr/>
          <p:nvPr/>
        </p:nvSpPr>
        <p:spPr>
          <a:xfrm>
            <a:off x="7612560" y="1252440"/>
            <a:ext cx="890640" cy="529920"/>
          </a:xfrm>
          <a:prstGeom prst="wedgeRectCallout">
            <a:avLst>
              <a:gd name="adj1" fmla="val 73828"/>
              <a:gd name="adj2" fmla="val 45986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1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8" name="Google Shape;338;p33"/>
          <p:cNvSpPr/>
          <p:nvPr/>
        </p:nvSpPr>
        <p:spPr>
          <a:xfrm>
            <a:off x="5624640" y="1487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lt1"/>
                </a:solidFill>
                <a:latin typeface="Quicksand"/>
                <a:ea typeface="Quicksand"/>
              </a:rPr>
              <a:t>"Passw0rd!"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9" name="Google Shape;339;p33"/>
          <p:cNvSpPr/>
          <p:nvPr/>
        </p:nvSpPr>
        <p:spPr>
          <a:xfrm>
            <a:off x="6887880" y="230652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Wahr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0" name="Google Shape;340;p33"/>
          <p:cNvSpPr/>
          <p:nvPr/>
        </p:nvSpPr>
        <p:spPr>
          <a:xfrm>
            <a:off x="5405760" y="3134880"/>
            <a:ext cx="1184760" cy="529920"/>
          </a:xfrm>
          <a:prstGeom prst="wedgeRectCallout">
            <a:avLst>
              <a:gd name="adj1" fmla="val 72315"/>
              <a:gd name="adj2" fmla="val 53872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lt1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1" name="Google Shape;341;p33"/>
          <p:cNvSpPr/>
          <p:nvPr/>
        </p:nvSpPr>
        <p:spPr>
          <a:xfrm>
            <a:off x="7263360" y="3706200"/>
            <a:ext cx="1184760" cy="529920"/>
          </a:xfrm>
          <a:prstGeom prst="wedgeRectCallout">
            <a:avLst>
              <a:gd name="adj1" fmla="val -67907"/>
              <a:gd name="adj2" fmla="val 49675"/>
            </a:avLst>
          </a:prstGeom>
          <a:solidFill>
            <a:schemeClr val="lt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Falsche Datentypen können zu Problemen bei der Ausführung Ihrer Programme führen.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Frage </a:t>
            </a:r>
            <a:r>
              <a:rPr b="0" lang="en-GB" sz="1800" spc="-1" strike="noStrike">
                <a:solidFill>
                  <a:schemeClr val="accent2"/>
                </a:solidFill>
                <a:latin typeface="Quicksand"/>
                <a:ea typeface="Quicksand"/>
              </a:rPr>
              <a:t>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Sagen Sie voraus, was passieren könnte, wenn dieser Code ausgeführt wird.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Google Shape;349;p34"/>
          <p:cNvSpPr/>
          <p:nvPr/>
        </p:nvSpPr>
        <p:spPr>
          <a:xfrm>
            <a:off x="5047920" y="1171080"/>
            <a:ext cx="3784320" cy="140004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num1 = input()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andere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num2 = input()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print(num1+num2)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Google Shape;350;p34"/>
          <p:cNvSpPr/>
          <p:nvPr/>
        </p:nvSpPr>
        <p:spPr>
          <a:xfrm>
            <a:off x="4736520" y="1171080"/>
            <a:ext cx="363960" cy="140004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5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Der Datentyp für eine input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ist immer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String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Wenn Sie zwei Zeichenketten zusammenfügen, werden diese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miteinander verbunden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(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concatenate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).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Anstatt die beiden Zahlen zu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addieren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, um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3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zu ergeben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,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hat es die entsprechenden Zeichenfolgen zusammen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gefügt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, um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12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(eins, zwei) zu ergeben.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Dieser Code hat einen </a:t>
            </a:r>
            <a:r>
              <a:rPr b="1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Logikfehler </a:t>
            </a: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erzeugt, weil er nicht wie erwartet ausgeführt wurde.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Google Shape;358;p35"/>
          <p:cNvSpPr/>
          <p:nvPr/>
        </p:nvSpPr>
        <p:spPr>
          <a:xfrm>
            <a:off x="5047920" y="1171080"/>
            <a:ext cx="3784320" cy="140004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num1 = input()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andere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num2 = input()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print(num1+num2)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Google Shape;359;p35"/>
          <p:cNvSpPr/>
          <p:nvPr/>
        </p:nvSpPr>
        <p:spPr>
          <a:xfrm>
            <a:off x="4736520" y="1171080"/>
            <a:ext cx="363960" cy="140004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5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Google Shape;360;p35"/>
          <p:cNvSpPr/>
          <p:nvPr/>
        </p:nvSpPr>
        <p:spPr>
          <a:xfrm>
            <a:off x="4736520" y="3127320"/>
            <a:ext cx="4095720" cy="169956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Eine Nummer eingeben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Andere Nummer eingeben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12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&gt;&gt;&gt;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Google Shape;361;p35"/>
          <p:cNvSpPr/>
          <p:nvPr/>
        </p:nvSpPr>
        <p:spPr>
          <a:xfrm>
            <a:off x="4796280" y="4225320"/>
            <a:ext cx="363960" cy="24696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Wenn Sie möchten, dass Python Ihren Wert als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Ganzzahl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verwendet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,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dann müssen Sie ihm das durch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Casting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des Wertes mitteilen.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Sie tun dies, indem Sie </a:t>
            </a:r>
            <a:r>
              <a:rPr b="1" lang="en-GB" sz="1800" spc="-1" strike="noStrike">
                <a:solidFill>
                  <a:schemeClr val="dk1"/>
                </a:solidFill>
                <a:latin typeface="Roboto Mono"/>
                <a:ea typeface="Roboto Mono"/>
              </a:rPr>
              <a:t>input()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innerhalb der Funktion </a:t>
            </a:r>
            <a:r>
              <a:rPr b="1" lang="en-GB" sz="1800" spc="-1" strike="noStrike">
                <a:solidFill>
                  <a:schemeClr val="dk1"/>
                </a:solidFill>
                <a:latin typeface="Roboto Mono"/>
                <a:ea typeface="Roboto Mono"/>
              </a:rPr>
              <a:t>int()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platzieren.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Google Shape;369;p36"/>
          <p:cNvSpPr/>
          <p:nvPr/>
        </p:nvSpPr>
        <p:spPr>
          <a:xfrm>
            <a:off x="5047920" y="1171080"/>
            <a:ext cx="3784320" cy="140004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num1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andere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num2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print(num1+num2)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Google Shape;370;p36"/>
          <p:cNvSpPr/>
          <p:nvPr/>
        </p:nvSpPr>
        <p:spPr>
          <a:xfrm>
            <a:off x="4736520" y="1171080"/>
            <a:ext cx="363960" cy="140004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5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Google Shape;371;p36"/>
          <p:cNvSpPr/>
          <p:nvPr/>
        </p:nvSpPr>
        <p:spPr>
          <a:xfrm>
            <a:off x="4736520" y="3127320"/>
            <a:ext cx="4095720" cy="169956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Eine Nummer eingeben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Andere Nummer eingeben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&gt;&gt;&gt;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Google Shape;376;p36"/>
          <p:cNvSpPr/>
          <p:nvPr/>
        </p:nvSpPr>
        <p:spPr>
          <a:xfrm>
            <a:off x="4796280" y="4225320"/>
            <a:ext cx="198000" cy="24696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Roboto Mono"/>
                <a:ea typeface="Roboto Mono"/>
              </a:rPr>
              <a:t>input()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und </a:t>
            </a:r>
            <a:r>
              <a:rPr b="1" lang="en-GB" sz="1800" spc="-1" strike="noStrike">
                <a:solidFill>
                  <a:schemeClr val="dk1"/>
                </a:solidFill>
                <a:latin typeface="Roboto Mono"/>
                <a:ea typeface="Roboto Mono"/>
              </a:rPr>
              <a:t>int()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sind beides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Funktionen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Sie sind eine Art von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Unterprogramm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, das einen Wert annimmt, ihn verarbeitet und dann einen anderen Wert zurück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gibt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Google Shape;384;p37"/>
          <p:cNvSpPr/>
          <p:nvPr/>
        </p:nvSpPr>
        <p:spPr>
          <a:xfrm>
            <a:off x="5047920" y="1171080"/>
            <a:ext cx="3784320" cy="140004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num1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andere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num2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print(num1+num2)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Google Shape;385;p37"/>
          <p:cNvSpPr/>
          <p:nvPr/>
        </p:nvSpPr>
        <p:spPr>
          <a:xfrm>
            <a:off x="4736520" y="1171080"/>
            <a:ext cx="363960" cy="140004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5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Google Shape;386;p37"/>
          <p:cNvSpPr/>
          <p:nvPr/>
        </p:nvSpPr>
        <p:spPr>
          <a:xfrm>
            <a:off x="4736520" y="3127320"/>
            <a:ext cx="4095720" cy="169956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Eine Nummer eingeben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Andere Nummer eingeben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&gt;&gt;&gt;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input, Verarbeitung und Ausgabe von </a:t>
            </a:r>
            <a:r>
              <a:rPr b="0" lang="en-GB" sz="2400" spc="-1" strike="noStrike">
                <a:solidFill>
                  <a:schemeClr val="accent6"/>
                </a:solidFill>
                <a:latin typeface="Roboto Mono"/>
                <a:ea typeface="Roboto Mono"/>
              </a:rPr>
              <a:t>input()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Google Shape;397;p38"/>
          <p:cNvSpPr/>
          <p:nvPr/>
        </p:nvSpPr>
        <p:spPr>
          <a:xfrm>
            <a:off x="311040" y="1157040"/>
            <a:ext cx="2178360" cy="4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input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Google Shape;398;p38"/>
          <p:cNvSpPr/>
          <p:nvPr/>
        </p:nvSpPr>
        <p:spPr>
          <a:xfrm>
            <a:off x="3597480" y="1157040"/>
            <a:ext cx="2178360" cy="4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Prozess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Google Shape;399;p38"/>
          <p:cNvSpPr/>
          <p:nvPr/>
        </p:nvSpPr>
        <p:spPr>
          <a:xfrm>
            <a:off x="6834600" y="1157040"/>
            <a:ext cx="1917000" cy="4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Ausgabe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Google Shape;400;p38"/>
          <p:cNvSpPr/>
          <p:nvPr/>
        </p:nvSpPr>
        <p:spPr>
          <a:xfrm>
            <a:off x="417600" y="1761840"/>
            <a:ext cx="2418840" cy="216432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Der Benutzer gibt </a:t>
            </a:r>
            <a:r>
              <a:rPr b="0" lang="en-GB" sz="1400" spc="-1" strike="noStrike">
                <a:solidFill>
                  <a:schemeClr val="accent2"/>
                </a:solidFill>
                <a:latin typeface="Roboto Mono"/>
                <a:ea typeface="Roboto Mono"/>
              </a:rPr>
              <a:t>4 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ein und drückt die inputtaste.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Roboto Mono"/>
                <a:ea typeface="Roboto Mono"/>
              </a:rPr>
              <a:t>4 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wird an die Funktion übergeben.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3" name="Google Shape;401;p38"/>
          <p:cNvSpPr/>
          <p:nvPr/>
        </p:nvSpPr>
        <p:spPr>
          <a:xfrm>
            <a:off x="3131280" y="1587600"/>
            <a:ext cx="3150720" cy="2554560"/>
          </a:xfrm>
          <a:prstGeom prst="rightArrowCallout">
            <a:avLst>
              <a:gd name="adj1" fmla="val 24844"/>
              <a:gd name="adj2" fmla="val 24184"/>
              <a:gd name="adj3" fmla="val 28759"/>
              <a:gd name="adj4" fmla="val 7548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Der für die Funktion geschriebene Code: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marL="457200" indent="-317520">
              <a:lnSpc>
                <a:spcPct val="100000"/>
              </a:lnSpc>
              <a:buClr>
                <a:srgbClr val="fff8f3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Nimmt die input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marL="457200" indent="-317520">
              <a:lnSpc>
                <a:spcPct val="100000"/>
              </a:lnSpc>
              <a:buClr>
                <a:srgbClr val="fff8f3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Entfernt den zusätzlichen Zeilenabstand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marL="457200" indent="-317520">
              <a:lnSpc>
                <a:spcPct val="100000"/>
              </a:lnSpc>
              <a:buClr>
                <a:srgbClr val="fff8f3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Konvertiert sie in eine </a:t>
            </a:r>
            <a:r>
              <a:rPr b="1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Zeichenkette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marL="457200" indent="-317520">
              <a:lnSpc>
                <a:spcPct val="100000"/>
              </a:lnSpc>
              <a:buClr>
                <a:srgbClr val="fff8f3"/>
              </a:buClr>
              <a:buFont typeface="Quicksand"/>
              <a:buChar char="●"/>
              <a:tabLst>
                <a:tab algn="l" pos="0"/>
              </a:tabLst>
            </a:pPr>
            <a:r>
              <a:rPr b="1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Gibt 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den neuen Wert </a:t>
            </a:r>
            <a:r>
              <a:rPr b="1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zurück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4" name="Google Shape;402;p38"/>
          <p:cNvSpPr/>
          <p:nvPr/>
        </p:nvSpPr>
        <p:spPr>
          <a:xfrm>
            <a:off x="6692760" y="1728000"/>
            <a:ext cx="1577160" cy="21643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Der neue Wert wird </a:t>
            </a:r>
            <a:r>
              <a:rPr b="1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zurückgegeben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Roboto Mono"/>
                <a:ea typeface="Roboto Mono"/>
              </a:rPr>
              <a:t>4 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wird normalerweise in einer Variablen gespeichert.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>
                <p:childTnLst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input, Verarbeitung und Ausgabe von </a:t>
            </a:r>
            <a:r>
              <a:rPr b="0" lang="en-GB" sz="2400" spc="-1" strike="noStrike">
                <a:solidFill>
                  <a:schemeClr val="accent6"/>
                </a:solidFill>
                <a:latin typeface="Roboto Mono"/>
                <a:ea typeface="Roboto Mono"/>
              </a:rPr>
              <a:t>int()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Google Shape;409;p39"/>
          <p:cNvSpPr/>
          <p:nvPr/>
        </p:nvSpPr>
        <p:spPr>
          <a:xfrm>
            <a:off x="311040" y="1157040"/>
            <a:ext cx="2178360" cy="4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input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Google Shape;410;p39"/>
          <p:cNvSpPr/>
          <p:nvPr/>
        </p:nvSpPr>
        <p:spPr>
          <a:xfrm>
            <a:off x="3597480" y="1157040"/>
            <a:ext cx="2178360" cy="4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Prozess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Google Shape;411;p39"/>
          <p:cNvSpPr/>
          <p:nvPr/>
        </p:nvSpPr>
        <p:spPr>
          <a:xfrm>
            <a:off x="6834600" y="1157040"/>
            <a:ext cx="1917000" cy="4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Ausgabe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Google Shape;412;p39"/>
          <p:cNvSpPr/>
          <p:nvPr/>
        </p:nvSpPr>
        <p:spPr>
          <a:xfrm>
            <a:off x="417600" y="1761840"/>
            <a:ext cx="2418840" cy="216432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Der Funktion wird der Stringwert </a:t>
            </a:r>
            <a:r>
              <a:rPr b="0" lang="en-GB" sz="1400" spc="-1" strike="noStrike">
                <a:solidFill>
                  <a:schemeClr val="accent2"/>
                </a:solidFill>
                <a:latin typeface="Roboto Mono"/>
                <a:ea typeface="Roboto Mono"/>
              </a:rPr>
              <a:t>4 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übergeben.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1" name="Google Shape;413;p39"/>
          <p:cNvSpPr/>
          <p:nvPr/>
        </p:nvSpPr>
        <p:spPr>
          <a:xfrm>
            <a:off x="3130920" y="1761840"/>
            <a:ext cx="3150720" cy="2164320"/>
          </a:xfrm>
          <a:prstGeom prst="rightArrowCallout">
            <a:avLst>
              <a:gd name="adj1" fmla="val 24844"/>
              <a:gd name="adj2" fmla="val 24184"/>
              <a:gd name="adj3" fmla="val 28759"/>
              <a:gd name="adj4" fmla="val 75485"/>
            </a:avLst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Der für die Funktion geschriebene Code: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marL="457200" indent="-317520">
              <a:lnSpc>
                <a:spcPct val="100000"/>
              </a:lnSpc>
              <a:buClr>
                <a:srgbClr val="fff8f3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Nimmt den String-Wert </a:t>
            </a:r>
            <a:r>
              <a:rPr b="0" lang="en-GB" sz="1400" spc="-1" strike="noStrike">
                <a:solidFill>
                  <a:schemeClr val="accent2"/>
                </a:solidFill>
                <a:latin typeface="Roboto Mono"/>
                <a:ea typeface="Roboto Mono"/>
              </a:rPr>
              <a:t>4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marL="457200" indent="-317520">
              <a:lnSpc>
                <a:spcPct val="100000"/>
              </a:lnSpc>
              <a:buClr>
                <a:srgbClr val="fff8f3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Konvertiert sie in eine </a:t>
            </a:r>
            <a:r>
              <a:rPr b="1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Ganzzahl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 marL="457200" indent="-317520">
              <a:lnSpc>
                <a:spcPct val="100000"/>
              </a:lnSpc>
              <a:buClr>
                <a:srgbClr val="fff8f3"/>
              </a:buClr>
              <a:buFont typeface="Quicksand"/>
              <a:buChar char="●"/>
              <a:tabLst>
                <a:tab algn="l" pos="0"/>
              </a:tabLst>
            </a:pPr>
            <a:r>
              <a:rPr b="1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Gibt 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den neuen Integer-Wert </a:t>
            </a:r>
            <a:r>
              <a:rPr b="1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zurück </a:t>
            </a:r>
            <a:r>
              <a:rPr b="0" lang="en-GB" sz="1400" spc="-1" strike="noStrike">
                <a:solidFill>
                  <a:schemeClr val="accent2"/>
                </a:solidFill>
                <a:latin typeface="Roboto Mono"/>
                <a:ea typeface="Roboto Mono"/>
              </a:rPr>
              <a:t>4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2" name="Google Shape;414;p39"/>
          <p:cNvSpPr/>
          <p:nvPr/>
        </p:nvSpPr>
        <p:spPr>
          <a:xfrm>
            <a:off x="6692760" y="1728000"/>
            <a:ext cx="1577160" cy="21643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Der neue Wert wird </a:t>
            </a:r>
            <a:r>
              <a:rPr b="1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zurückgegeben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accent2"/>
                </a:solidFill>
                <a:latin typeface="Roboto Mono"/>
                <a:ea typeface="Roboto Mono"/>
              </a:rPr>
              <a:t>4 </a:t>
            </a:r>
            <a:r>
              <a:rPr b="0" lang="en-GB" sz="1400" spc="-1" strike="noStrike">
                <a:solidFill>
                  <a:schemeClr val="accent2"/>
                </a:solidFill>
                <a:latin typeface="Quicksand"/>
                <a:ea typeface="Quicksand"/>
              </a:rPr>
              <a:t>wird normalerweise in einer Variablen gespeichert und kann nun für Berechnungen verwendet werden.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Umwandlung eines Wertes von einem Datentyp in einen anderen wird als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Casting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bezeichnet.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Google Shape;422;p40"/>
          <p:cNvSpPr/>
          <p:nvPr/>
        </p:nvSpPr>
        <p:spPr>
          <a:xfrm>
            <a:off x="5047920" y="1171080"/>
            <a:ext cx="3784320" cy="140004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num1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andere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num2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print(num1+num2)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Google Shape;423;p40"/>
          <p:cNvSpPr/>
          <p:nvPr/>
        </p:nvSpPr>
        <p:spPr>
          <a:xfrm>
            <a:off x="4736520" y="1171080"/>
            <a:ext cx="363960" cy="140004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5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20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Starter-Aktivität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Google Shape;95;p14"/>
          <p:cNvSpPr/>
          <p:nvPr/>
        </p:nvSpPr>
        <p:spPr>
          <a:xfrm>
            <a:off x="5257800" y="128916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Google Shape;96;p14"/>
          <p:cNvSpPr/>
          <p:nvPr/>
        </p:nvSpPr>
        <p:spPr>
          <a:xfrm>
            <a:off x="5257800" y="1282680"/>
            <a:ext cx="3564360" cy="234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Fragen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2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Was wird die Ausgabe von </a:t>
            </a: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print sein</a:t>
            </a: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, wenn dieses Programm ausgeführt wird?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spcBef>
                <a:spcPts val="1199"/>
              </a:spcBef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Mein Alter ist Alter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Mein Alter ist 22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Es ist nicht möglich, die Ausgabe zu kennen, ohne das Programm auszuführen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Es liegt ein Fehler im Programm vor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Google Shape;97;p14"/>
          <p:cNvSpPr/>
          <p:nvPr/>
        </p:nvSpPr>
        <p:spPr>
          <a:xfrm>
            <a:off x="311040" y="1689840"/>
            <a:ext cx="4424760" cy="61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"Mein Alter ist {Alter}")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Alter = 22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Google Shape;101;p14"/>
          <p:cNvSpPr/>
          <p:nvPr/>
        </p:nvSpPr>
        <p:spPr>
          <a:xfrm>
            <a:off x="5257800" y="372780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Google Shape;102;p14"/>
          <p:cNvSpPr/>
          <p:nvPr/>
        </p:nvSpPr>
        <p:spPr>
          <a:xfrm>
            <a:off x="5257800" y="448956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Google Shape;104;p14"/>
          <p:cNvSpPr/>
          <p:nvPr/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Vorhersagen treffen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Google Shape;108;p14"/>
          <p:cNvSpPr/>
          <p:nvPr/>
        </p:nvSpPr>
        <p:spPr>
          <a:xfrm>
            <a:off x="5257800" y="3803760"/>
            <a:ext cx="3564360" cy="1225440"/>
          </a:xfrm>
          <a:prstGeom prst="rect">
            <a:avLst/>
          </a:prstGeom>
          <a:solidFill>
            <a:schemeClr val="dk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Während der Programmausführung muss einer Variablen ein Wert zugewiesen worden sein, bevor auf diesen Wert verwiesen wird.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Während der Ausführung können immer noch Fehler auftreten, auch wenn ein Casting durchgeführt wurde.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Frage </a:t>
            </a:r>
            <a:r>
              <a:rPr b="0" lang="en-GB" sz="1800" spc="-1" strike="noStrike">
                <a:solidFill>
                  <a:schemeClr val="accent2"/>
                </a:solidFill>
                <a:highlight>
                  <a:srgbClr val="fff8f3"/>
                </a:highlight>
                <a:latin typeface="Quicksand"/>
                <a:ea typeface="Quicksand"/>
              </a:rPr>
              <a:t>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Was könnte passieren, wenn der Benutzer bei der Ausführung dieses Codes "vier" eingibt?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Google Shape;435;p41"/>
          <p:cNvSpPr/>
          <p:nvPr/>
        </p:nvSpPr>
        <p:spPr>
          <a:xfrm>
            <a:off x="5047920" y="1171080"/>
            <a:ext cx="3784320" cy="140004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num1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andere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num2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print(num1+num2)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Google Shape;436;p41"/>
          <p:cNvSpPr/>
          <p:nvPr/>
        </p:nvSpPr>
        <p:spPr>
          <a:xfrm>
            <a:off x="4736520" y="1171080"/>
            <a:ext cx="363960" cy="140004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5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/>
          </p:nvPr>
        </p:nvSpPr>
        <p:spPr>
          <a:xfrm>
            <a:off x="311040" y="101088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Antwort </a:t>
            </a:r>
            <a:r>
              <a:rPr b="0" lang="en-GB" sz="1800" spc="-1" strike="noStrike">
                <a:solidFill>
                  <a:schemeClr val="accent2"/>
                </a:solidFill>
                <a:highlight>
                  <a:srgbClr val="fff8f3"/>
                </a:highlight>
                <a:latin typeface="Quicksand"/>
                <a:ea typeface="Quicksand"/>
              </a:rPr>
              <a:t>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Laufzeitfehler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tritt auf. Dies ist eine Art von Fehler, der das Programm während der Ausführung zum Absturz bringt.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Google Shape;448;p42"/>
          <p:cNvSpPr/>
          <p:nvPr/>
        </p:nvSpPr>
        <p:spPr>
          <a:xfrm>
            <a:off x="5047920" y="1171080"/>
            <a:ext cx="3784320" cy="89820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Zahl ein")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Zahl = int(input())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print(Zahl)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Google Shape;449;p42"/>
          <p:cNvSpPr/>
          <p:nvPr/>
        </p:nvSpPr>
        <p:spPr>
          <a:xfrm>
            <a:off x="4736520" y="1171080"/>
            <a:ext cx="363960" cy="89820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6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Google Shape;450;p42"/>
          <p:cNvSpPr/>
          <p:nvPr/>
        </p:nvSpPr>
        <p:spPr>
          <a:xfrm>
            <a:off x="4736520" y="2437920"/>
            <a:ext cx="4095720" cy="238932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Geben Sie eine Zahl ein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vier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Traceback (letzter Aufruf):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  </a:t>
            </a:r>
            <a:r>
              <a:rPr b="0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Datei "c:\users\pi\mu_code\fsea.py", Zeile 2, in &lt;module&gt;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Zahl = int(input())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ValueError: ungültiges Literal für int() mit Basis 10: 'four'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rgbClr val="000000"/>
                </a:solidFill>
                <a:latin typeface="Roboto Mono"/>
                <a:ea typeface="Roboto Mono"/>
              </a:rPr>
              <a:t>&gt;&gt;&gt;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Google Shape;451;p42"/>
          <p:cNvSpPr/>
          <p:nvPr/>
        </p:nvSpPr>
        <p:spPr>
          <a:xfrm>
            <a:off x="4736520" y="3602880"/>
            <a:ext cx="3957840" cy="37980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Sie können diese Art von Fehlern vermeiden, indem Sie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Validierungsprüfungen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einführen.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Hier ein Beispiel für eine Prüfung, die Sie mit </a:t>
            </a:r>
            <a:r>
              <a:rPr b="0" lang="en-GB" sz="1800" spc="-1" strike="noStrike">
                <a:solidFill>
                  <a:schemeClr val="dk1"/>
                </a:solidFill>
                <a:latin typeface="Roboto Mono"/>
                <a:ea typeface="Roboto Mono"/>
              </a:rPr>
              <a:t>try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und </a:t>
            </a:r>
            <a:r>
              <a:rPr b="0" lang="en-GB" sz="1800" spc="-1" strike="noStrike">
                <a:solidFill>
                  <a:schemeClr val="dk1"/>
                </a:solidFill>
                <a:latin typeface="Roboto Mono"/>
                <a:ea typeface="Roboto Mono"/>
              </a:rPr>
              <a:t>except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durchführen können.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Sie werden im weiteren Verlauf des Kurses mehr darüber erfahren.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Google Shape;459;p43"/>
          <p:cNvSpPr/>
          <p:nvPr/>
        </p:nvSpPr>
        <p:spPr>
          <a:xfrm>
            <a:off x="4910040" y="1171080"/>
            <a:ext cx="4039200" cy="146412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print("Geben Sie eine Zahl ein")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try: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Zahl = int(input())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except ValueError: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print("Sie müssen eine Zahl eingeben")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Zahl = int(input())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Google Shape;460;p43"/>
          <p:cNvSpPr/>
          <p:nvPr/>
        </p:nvSpPr>
        <p:spPr>
          <a:xfrm>
            <a:off x="4545360" y="1171080"/>
            <a:ext cx="363960" cy="146412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56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Google Shape;461;p43"/>
          <p:cNvSpPr/>
          <p:nvPr/>
        </p:nvSpPr>
        <p:spPr>
          <a:xfrm>
            <a:off x="4950720" y="1480320"/>
            <a:ext cx="531720" cy="23112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6" name="Google Shape;462;p43"/>
          <p:cNvSpPr/>
          <p:nvPr/>
        </p:nvSpPr>
        <p:spPr>
          <a:xfrm>
            <a:off x="4950720" y="1873440"/>
            <a:ext cx="1982160" cy="23112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Um Werte in verschiedene Datentypen umzuwandeln, müssen Sie die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Funktionen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kennen, die Ihnen zur Verfügung stehen.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Hier sind die häufigsten Funktionen, die Sie kennen müssen.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Sie können diese in der Python-Dokumentation finden.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1" lang="en-GB" sz="1800" spc="-1" strike="noStrike" u="sng">
                <a:solidFill>
                  <a:schemeClr val="hlink"/>
                </a:solidFill>
                <a:uFillTx/>
                <a:latin typeface="Quicksand"/>
                <a:ea typeface="Quicksand"/>
                <a:hlinkClick r:id="rId1"/>
              </a:rPr>
              <a:t>the-cc.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io/pythonfunctions 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Arten von Daten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/>
          </p:nvPr>
        </p:nvSpPr>
        <p:spPr>
          <a:xfrm>
            <a:off x="473652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# in String umwandeln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str()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# in Ganzzahl umwandeln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int()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# in reale Werte umwandeln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float()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Verwenden Sie das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Arbeitsblatt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, um den Code für ein kleines Datenerfassungsprogramm vorherzusagen, auszuführen und zu untersuchen.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Mini-Datenerfassungsprogramm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3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64" name="Google Shape;478;p45"/>
          <p:cNvGraphicFramePr/>
          <p:nvPr/>
        </p:nvGraphicFramePr>
        <p:xfrm>
          <a:off x="4572000" y="1202040"/>
          <a:ext cx="4122720" cy="1378800"/>
        </p:xfrm>
        <a:graphic>
          <a:graphicData uri="http://schemas.openxmlformats.org/drawingml/2006/table">
            <a:tbl>
              <a:tblPr/>
              <a:tblGrid>
                <a:gridCol w="326880"/>
                <a:gridCol w="3796200"/>
              </a:tblGrid>
              <a:tr h="12600">
                <a:tc>
                  <a:txBody>
                    <a:bodyPr lIns="63360" rIns="633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1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2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3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4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5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6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7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8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9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10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11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12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666666"/>
                          </a:solidFill>
                          <a:latin typeface="Roboto Mono"/>
                          <a:ea typeface="Roboto Mono"/>
                        </a:rPr>
                        <a:t>13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3360" marR="633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 lIns="63360" rIns="633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print("Wie lautet Ihr erster Vorname?")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initial = input()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print("Wie lautet Ihr Nachname")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Nachname = input()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print("Wie alt sind Sie?")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Alter = int(input())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print("Wahr oder Falsch - Sie mögen Marmite")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mag_marmite = input()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Marmite = "Wahr"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Jahrzehnte = float((Alter / 10))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print(f "Hallo {Anfangsbuchstabe} {Nachname}.")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print(f "Es ist {likes_marmite==marmite}, dass Sie Marmite mögen.")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GB" sz="700" spc="-1" strike="noStrike">
                          <a:solidFill>
                            <a:srgbClr val="000000"/>
                          </a:solidFill>
                          <a:latin typeface="Roboto Mono"/>
                          <a:ea typeface="Roboto Mono"/>
                        </a:rPr>
                        <a:t>print(f "Das liegt wahrscheinlich daran, dass Sie {decades} Jahrzehnte alt sind")</a:t>
                      </a:r>
                      <a:endParaRPr b="0" lang="en-US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3360" marR="633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Ordnen Sie die Datentypen ihren Beispielen zu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Plenarsitzung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Google Shape;485;p46"/>
          <p:cNvSpPr/>
          <p:nvPr/>
        </p:nvSpPr>
        <p:spPr>
          <a:xfrm>
            <a:off x="36072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Boolesche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8" name="Google Shape;486;p46"/>
          <p:cNvSpPr/>
          <p:nvPr/>
        </p:nvSpPr>
        <p:spPr>
          <a:xfrm>
            <a:off x="36072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Zeichenfolge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9" name="Google Shape;487;p46"/>
          <p:cNvSpPr/>
          <p:nvPr/>
        </p:nvSpPr>
        <p:spPr>
          <a:xfrm>
            <a:off x="36072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Char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0" name="Google Shape;488;p46"/>
          <p:cNvSpPr/>
          <p:nvPr/>
        </p:nvSpPr>
        <p:spPr>
          <a:xfrm>
            <a:off x="36072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lt1"/>
                </a:solidFill>
                <a:latin typeface="Quicksand"/>
                <a:ea typeface="Quicksand"/>
              </a:rPr>
              <a:t>Real/Float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1" name="Google Shape;489;p46"/>
          <p:cNvSpPr/>
          <p:nvPr/>
        </p:nvSpPr>
        <p:spPr>
          <a:xfrm>
            <a:off x="36072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Integer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2" name="Google Shape;490;p46"/>
          <p:cNvSpPr/>
          <p:nvPr/>
        </p:nvSpPr>
        <p:spPr>
          <a:xfrm>
            <a:off x="446544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Falsch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3" name="Google Shape;491;p46"/>
          <p:cNvSpPr/>
          <p:nvPr/>
        </p:nvSpPr>
        <p:spPr>
          <a:xfrm>
            <a:off x="446544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"Hallo"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4" name="Google Shape;492;p46"/>
          <p:cNvSpPr/>
          <p:nvPr/>
        </p:nvSpPr>
        <p:spPr>
          <a:xfrm>
            <a:off x="446544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5" name="Google Shape;493;p46"/>
          <p:cNvSpPr/>
          <p:nvPr/>
        </p:nvSpPr>
        <p:spPr>
          <a:xfrm>
            <a:off x="446544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6" name="Google Shape;494;p46"/>
          <p:cNvSpPr/>
          <p:nvPr/>
        </p:nvSpPr>
        <p:spPr>
          <a:xfrm>
            <a:off x="446544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283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Zuordnen der Datentypen zu ihren Beispielen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Plenarsitzung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Google Shape;501;p47"/>
          <p:cNvSpPr/>
          <p:nvPr/>
        </p:nvSpPr>
        <p:spPr>
          <a:xfrm>
            <a:off x="36072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Boolesche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0" name="Google Shape;502;p47"/>
          <p:cNvSpPr/>
          <p:nvPr/>
        </p:nvSpPr>
        <p:spPr>
          <a:xfrm>
            <a:off x="36072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Zeichenfolge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1" name="Google Shape;503;p47"/>
          <p:cNvSpPr/>
          <p:nvPr/>
        </p:nvSpPr>
        <p:spPr>
          <a:xfrm>
            <a:off x="36072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Char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2" name="Google Shape;504;p47"/>
          <p:cNvSpPr/>
          <p:nvPr/>
        </p:nvSpPr>
        <p:spPr>
          <a:xfrm>
            <a:off x="36072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lt1"/>
                </a:solidFill>
                <a:latin typeface="Quicksand"/>
                <a:ea typeface="Quicksand"/>
              </a:rPr>
              <a:t>Real/Float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3" name="Google Shape;505;p47"/>
          <p:cNvSpPr/>
          <p:nvPr/>
        </p:nvSpPr>
        <p:spPr>
          <a:xfrm>
            <a:off x="36072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Integer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4" name="Google Shape;506;p47"/>
          <p:cNvSpPr/>
          <p:nvPr/>
        </p:nvSpPr>
        <p:spPr>
          <a:xfrm>
            <a:off x="446544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Falsch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5" name="Google Shape;507;p47"/>
          <p:cNvSpPr/>
          <p:nvPr/>
        </p:nvSpPr>
        <p:spPr>
          <a:xfrm>
            <a:off x="446544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"Hallo"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6" name="Google Shape;508;p47"/>
          <p:cNvSpPr/>
          <p:nvPr/>
        </p:nvSpPr>
        <p:spPr>
          <a:xfrm>
            <a:off x="446544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7" name="Google Shape;509;p47"/>
          <p:cNvSpPr/>
          <p:nvPr/>
        </p:nvSpPr>
        <p:spPr>
          <a:xfrm>
            <a:off x="446544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8" name="Google Shape;510;p47"/>
          <p:cNvSpPr/>
          <p:nvPr/>
        </p:nvSpPr>
        <p:spPr>
          <a:xfrm>
            <a:off x="446544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283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289" name="Google Shape;511;p47"/>
          <p:cNvCxnSpPr>
            <a:stCxn id="279" idx="3"/>
            <a:endCxn id="284" idx="1"/>
          </p:cNvCxnSpPr>
          <p:nvPr/>
        </p:nvCxnSpPr>
        <p:spPr>
          <a:xfrm>
            <a:off x="1945080" y="1374840"/>
            <a:ext cx="2520720" cy="32223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Ordnen Sie die Datentypen ihren Beispielen zu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Plenarsitzung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Google Shape;518;p48"/>
          <p:cNvSpPr/>
          <p:nvPr/>
        </p:nvSpPr>
        <p:spPr>
          <a:xfrm>
            <a:off x="36072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Boolesche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3" name="Google Shape;519;p48"/>
          <p:cNvSpPr/>
          <p:nvPr/>
        </p:nvSpPr>
        <p:spPr>
          <a:xfrm>
            <a:off x="36072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Zeichenfolge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4" name="Google Shape;520;p48"/>
          <p:cNvSpPr/>
          <p:nvPr/>
        </p:nvSpPr>
        <p:spPr>
          <a:xfrm>
            <a:off x="36072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Char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5" name="Google Shape;521;p48"/>
          <p:cNvSpPr/>
          <p:nvPr/>
        </p:nvSpPr>
        <p:spPr>
          <a:xfrm>
            <a:off x="36072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lt1"/>
                </a:solidFill>
                <a:latin typeface="Quicksand"/>
                <a:ea typeface="Quicksand"/>
              </a:rPr>
              <a:t>Real/Float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6" name="Google Shape;522;p48"/>
          <p:cNvSpPr/>
          <p:nvPr/>
        </p:nvSpPr>
        <p:spPr>
          <a:xfrm>
            <a:off x="36072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Integer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7" name="Google Shape;523;p48"/>
          <p:cNvSpPr/>
          <p:nvPr/>
        </p:nvSpPr>
        <p:spPr>
          <a:xfrm>
            <a:off x="446544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Falsch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8" name="Google Shape;524;p48"/>
          <p:cNvSpPr/>
          <p:nvPr/>
        </p:nvSpPr>
        <p:spPr>
          <a:xfrm>
            <a:off x="446544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"Hallo"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9" name="Google Shape;525;p48"/>
          <p:cNvSpPr/>
          <p:nvPr/>
        </p:nvSpPr>
        <p:spPr>
          <a:xfrm>
            <a:off x="446544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0" name="Google Shape;526;p48"/>
          <p:cNvSpPr/>
          <p:nvPr/>
        </p:nvSpPr>
        <p:spPr>
          <a:xfrm>
            <a:off x="446544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1" name="Google Shape;527;p48"/>
          <p:cNvSpPr/>
          <p:nvPr/>
        </p:nvSpPr>
        <p:spPr>
          <a:xfrm>
            <a:off x="446544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283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02" name="Google Shape;528;p48"/>
          <p:cNvCxnSpPr>
            <a:stCxn id="293" idx="3"/>
            <a:endCxn id="298" idx="1"/>
          </p:cNvCxnSpPr>
          <p:nvPr/>
        </p:nvCxnSpPr>
        <p:spPr>
          <a:xfrm>
            <a:off x="1945080" y="2157120"/>
            <a:ext cx="2520720" cy="78228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Zuordnen der Datentypen zu ihren Beispielen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Plenarsitzung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Google Shape;535;p49"/>
          <p:cNvSpPr/>
          <p:nvPr/>
        </p:nvSpPr>
        <p:spPr>
          <a:xfrm>
            <a:off x="36072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Boolesche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6" name="Google Shape;536;p49"/>
          <p:cNvSpPr/>
          <p:nvPr/>
        </p:nvSpPr>
        <p:spPr>
          <a:xfrm>
            <a:off x="36072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Zeichenfolge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7" name="Google Shape;537;p49"/>
          <p:cNvSpPr/>
          <p:nvPr/>
        </p:nvSpPr>
        <p:spPr>
          <a:xfrm>
            <a:off x="36072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Char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8" name="Google Shape;538;p49"/>
          <p:cNvSpPr/>
          <p:nvPr/>
        </p:nvSpPr>
        <p:spPr>
          <a:xfrm>
            <a:off x="36072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lt1"/>
                </a:solidFill>
                <a:latin typeface="Quicksand"/>
                <a:ea typeface="Quicksand"/>
              </a:rPr>
              <a:t>Real/Float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9" name="Google Shape;539;p49"/>
          <p:cNvSpPr/>
          <p:nvPr/>
        </p:nvSpPr>
        <p:spPr>
          <a:xfrm>
            <a:off x="36072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Integer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0" name="Google Shape;540;p49"/>
          <p:cNvSpPr/>
          <p:nvPr/>
        </p:nvSpPr>
        <p:spPr>
          <a:xfrm>
            <a:off x="446544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Falsch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1" name="Google Shape;541;p49"/>
          <p:cNvSpPr/>
          <p:nvPr/>
        </p:nvSpPr>
        <p:spPr>
          <a:xfrm>
            <a:off x="446544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"Hallo"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2" name="Google Shape;542;p49"/>
          <p:cNvSpPr/>
          <p:nvPr/>
        </p:nvSpPr>
        <p:spPr>
          <a:xfrm>
            <a:off x="446544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3" name="Google Shape;543;p49"/>
          <p:cNvSpPr/>
          <p:nvPr/>
        </p:nvSpPr>
        <p:spPr>
          <a:xfrm>
            <a:off x="446544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4" name="Google Shape;544;p49"/>
          <p:cNvSpPr/>
          <p:nvPr/>
        </p:nvSpPr>
        <p:spPr>
          <a:xfrm>
            <a:off x="446544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283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15" name="Google Shape;545;p49"/>
          <p:cNvCxnSpPr>
            <a:stCxn id="307" idx="3"/>
            <a:endCxn id="312" idx="1"/>
          </p:cNvCxnSpPr>
          <p:nvPr/>
        </p:nvCxnSpPr>
        <p:spPr>
          <a:xfrm flipV="1">
            <a:off x="1945080" y="1374840"/>
            <a:ext cx="2520720" cy="15645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Ordnen Sie die Datentypen ihren Beispielen zu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Plenarsitzung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Google Shape;552;p50"/>
          <p:cNvSpPr/>
          <p:nvPr/>
        </p:nvSpPr>
        <p:spPr>
          <a:xfrm>
            <a:off x="36072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Boolesche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9" name="Google Shape;553;p50"/>
          <p:cNvSpPr/>
          <p:nvPr/>
        </p:nvSpPr>
        <p:spPr>
          <a:xfrm>
            <a:off x="36072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Zeichenfolge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0" name="Google Shape;554;p50"/>
          <p:cNvSpPr/>
          <p:nvPr/>
        </p:nvSpPr>
        <p:spPr>
          <a:xfrm>
            <a:off x="36072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Char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1" name="Google Shape;555;p50"/>
          <p:cNvSpPr/>
          <p:nvPr/>
        </p:nvSpPr>
        <p:spPr>
          <a:xfrm>
            <a:off x="36072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lt1"/>
                </a:solidFill>
                <a:latin typeface="Quicksand"/>
                <a:ea typeface="Quicksand"/>
              </a:rPr>
              <a:t>Real/Float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2" name="Google Shape;556;p50"/>
          <p:cNvSpPr/>
          <p:nvPr/>
        </p:nvSpPr>
        <p:spPr>
          <a:xfrm>
            <a:off x="36072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Integer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3" name="Google Shape;557;p50"/>
          <p:cNvSpPr/>
          <p:nvPr/>
        </p:nvSpPr>
        <p:spPr>
          <a:xfrm>
            <a:off x="446544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Falsch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4" name="Google Shape;558;p50"/>
          <p:cNvSpPr/>
          <p:nvPr/>
        </p:nvSpPr>
        <p:spPr>
          <a:xfrm>
            <a:off x="446544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"Hallo"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5" name="Google Shape;559;p50"/>
          <p:cNvSpPr/>
          <p:nvPr/>
        </p:nvSpPr>
        <p:spPr>
          <a:xfrm>
            <a:off x="446544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6" name="Google Shape;560;p50"/>
          <p:cNvSpPr/>
          <p:nvPr/>
        </p:nvSpPr>
        <p:spPr>
          <a:xfrm>
            <a:off x="446544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7" name="Google Shape;561;p50"/>
          <p:cNvSpPr/>
          <p:nvPr/>
        </p:nvSpPr>
        <p:spPr>
          <a:xfrm>
            <a:off x="446544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283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28" name="Google Shape;562;p50"/>
          <p:cNvCxnSpPr>
            <a:stCxn id="321" idx="3"/>
            <a:endCxn id="326" idx="1"/>
          </p:cNvCxnSpPr>
          <p:nvPr/>
        </p:nvCxnSpPr>
        <p:spPr>
          <a:xfrm flipV="1">
            <a:off x="1945080" y="2157120"/>
            <a:ext cx="2520720" cy="161100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20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Starter-Aktivität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Google Shape;114;p15"/>
          <p:cNvSpPr/>
          <p:nvPr/>
        </p:nvSpPr>
        <p:spPr>
          <a:xfrm>
            <a:off x="5257800" y="128916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Google Shape;115;p15"/>
          <p:cNvSpPr/>
          <p:nvPr/>
        </p:nvSpPr>
        <p:spPr>
          <a:xfrm>
            <a:off x="5257800" y="1282680"/>
            <a:ext cx="3564360" cy="234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Fragen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2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Was wird die Ausgabe von </a:t>
            </a: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print sein</a:t>
            </a: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, wenn dieses Programm ausgeführt wird?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spcBef>
                <a:spcPts val="1199"/>
              </a:spcBef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Mein Alter ist 45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Mein Alter ist 22, 23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Mein Alter ist 23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2000"/>
              </a:lnSpc>
              <a:buClr>
                <a:srgbClr val="000000"/>
              </a:buClr>
              <a:buFont typeface="Quicksand"/>
              <a:buAutoNum type="alphaUcPeriod"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Es liegt ein Fehler im Programm vor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Google Shape;116;p15"/>
          <p:cNvSpPr/>
          <p:nvPr/>
        </p:nvSpPr>
        <p:spPr>
          <a:xfrm>
            <a:off x="311040" y="1689840"/>
            <a:ext cx="4424760" cy="616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Alter = 22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Alter = 23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"Mein Alter ist {Alter}")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Google Shape;120;p15"/>
          <p:cNvSpPr/>
          <p:nvPr/>
        </p:nvSpPr>
        <p:spPr>
          <a:xfrm>
            <a:off x="5257800" y="372780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Google Shape;121;p15"/>
          <p:cNvSpPr/>
          <p:nvPr/>
        </p:nvSpPr>
        <p:spPr>
          <a:xfrm>
            <a:off x="5257800" y="4489560"/>
            <a:ext cx="356436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spcAft>
                <a:spcPts val="1001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Google Shape;123;p15"/>
          <p:cNvSpPr/>
          <p:nvPr/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Vorhersagen treffen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Google Shape;127;p15"/>
          <p:cNvSpPr/>
          <p:nvPr/>
        </p:nvSpPr>
        <p:spPr>
          <a:xfrm>
            <a:off x="5257800" y="3429720"/>
            <a:ext cx="3564360" cy="1370880"/>
          </a:xfrm>
          <a:prstGeom prst="rect">
            <a:avLst/>
          </a:prstGeom>
          <a:solidFill>
            <a:schemeClr val="dk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Eine Variable kann immer nur einen Wert enthalten. Der letzte Wert, der vor der Druckanweisung in age gespeichert war, war 23. 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Zuordnen der Datentypen zu ihren Beispielen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Plenarsitzung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Google Shape;569;p51"/>
          <p:cNvSpPr/>
          <p:nvPr/>
        </p:nvSpPr>
        <p:spPr>
          <a:xfrm>
            <a:off x="36072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Boolesche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2" name="Google Shape;570;p51"/>
          <p:cNvSpPr/>
          <p:nvPr/>
        </p:nvSpPr>
        <p:spPr>
          <a:xfrm>
            <a:off x="36072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Zeichenfolge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3" name="Google Shape;571;p51"/>
          <p:cNvSpPr/>
          <p:nvPr/>
        </p:nvSpPr>
        <p:spPr>
          <a:xfrm>
            <a:off x="36072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Char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4" name="Google Shape;572;p51"/>
          <p:cNvSpPr/>
          <p:nvPr/>
        </p:nvSpPr>
        <p:spPr>
          <a:xfrm>
            <a:off x="36072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chemeClr val="lt1"/>
                </a:solidFill>
                <a:latin typeface="Quicksand"/>
                <a:ea typeface="Quicksand"/>
              </a:rPr>
              <a:t>Real/Float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5" name="Google Shape;573;p51"/>
          <p:cNvSpPr/>
          <p:nvPr/>
        </p:nvSpPr>
        <p:spPr>
          <a:xfrm>
            <a:off x="36072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Integer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6" name="Google Shape;574;p51"/>
          <p:cNvSpPr/>
          <p:nvPr/>
        </p:nvSpPr>
        <p:spPr>
          <a:xfrm>
            <a:off x="4465440" y="4335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Falsch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7" name="Google Shape;575;p51"/>
          <p:cNvSpPr/>
          <p:nvPr/>
        </p:nvSpPr>
        <p:spPr>
          <a:xfrm>
            <a:off x="4465440" y="26776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"Hallo"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8" name="Google Shape;576;p51"/>
          <p:cNvSpPr/>
          <p:nvPr/>
        </p:nvSpPr>
        <p:spPr>
          <a:xfrm>
            <a:off x="4465440" y="111348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"a"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9" name="Google Shape;577;p51"/>
          <p:cNvSpPr/>
          <p:nvPr/>
        </p:nvSpPr>
        <p:spPr>
          <a:xfrm>
            <a:off x="4465440" y="189576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5.2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0" name="Google Shape;578;p51"/>
          <p:cNvSpPr/>
          <p:nvPr/>
        </p:nvSpPr>
        <p:spPr>
          <a:xfrm>
            <a:off x="4465440" y="3506400"/>
            <a:ext cx="1584360" cy="522720"/>
          </a:xfrm>
          <a:prstGeom prst="rect">
            <a:avLst/>
          </a:prstGeom>
          <a:solidFill>
            <a:schemeClr val="dk1"/>
          </a:solidFill>
          <a:ln w="9525">
            <a:solidFill>
              <a:srgbClr val="f7f6f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latin typeface="Quicksand"/>
                <a:ea typeface="Quicksand"/>
              </a:rPr>
              <a:t>283</a:t>
            </a: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341" name="Google Shape;579;p51"/>
          <p:cNvCxnSpPr>
            <a:stCxn id="335" idx="3"/>
            <a:endCxn id="340" idx="1"/>
          </p:cNvCxnSpPr>
          <p:nvPr/>
        </p:nvCxnSpPr>
        <p:spPr>
          <a:xfrm flipV="1">
            <a:off x="1945080" y="3767760"/>
            <a:ext cx="2520720" cy="829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527040" y="576720"/>
            <a:ext cx="8094960" cy="2034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48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subTitle"/>
          </p:nvPr>
        </p:nvSpPr>
        <p:spPr>
          <a:xfrm>
            <a:off x="532800" y="2665440"/>
            <a:ext cx="8094960" cy="730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KS4 - Programmieren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ctr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Dies ist ein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Flussdiagramm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Ein Flussdiagramm kann verwendet werden, um einen Algorithmus oder ein Programm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visuell darzustellen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Frage </a:t>
            </a:r>
            <a:r>
              <a:rPr b="0" lang="en-GB" sz="1800" spc="-1" strike="noStrike">
                <a:solidFill>
                  <a:schemeClr val="lt2"/>
                </a:solidFill>
                <a:latin typeface="Quicksand"/>
                <a:ea typeface="Quicksand"/>
              </a:rPr>
              <a:t>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Was wird Ihrer Meinung nach passieren, wenn dieses Flussdiagramm als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Programm ausgeführt wird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?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Denken, Schreiben, Paaren, Teilen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Starter-Aktivität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Google Shape;78;p 2"/>
          <p:cNvSpPr/>
          <p:nvPr/>
        </p:nvSpPr>
        <p:spPr>
          <a:xfrm>
            <a:off x="4747320" y="118872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Google Shape;79;p 2"/>
          <p:cNvSpPr/>
          <p:nvPr/>
        </p:nvSpPr>
        <p:spPr>
          <a:xfrm>
            <a:off x="4770720" y="2221200"/>
            <a:ext cx="1371960" cy="697320"/>
          </a:xfrm>
          <a:prstGeom prst="flowChartPredefinedProcess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Google Shape;80;p 2"/>
          <p:cNvSpPr/>
          <p:nvPr/>
        </p:nvSpPr>
        <p:spPr>
          <a:xfrm>
            <a:off x="4747320" y="342108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Google Shape;81;p 2"/>
          <p:cNvSpPr/>
          <p:nvPr/>
        </p:nvSpPr>
        <p:spPr>
          <a:xfrm>
            <a:off x="7055280" y="342108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Google Shape;82;p 2"/>
          <p:cNvSpPr/>
          <p:nvPr/>
        </p:nvSpPr>
        <p:spPr>
          <a:xfrm>
            <a:off x="7041240" y="118872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Google Shape;83;p 2"/>
          <p:cNvSpPr/>
          <p:nvPr/>
        </p:nvSpPr>
        <p:spPr>
          <a:xfrm>
            <a:off x="6716160" y="2286360"/>
            <a:ext cx="2096640" cy="567000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54" name="Google Shape;84;p 2"/>
          <p:cNvCxnSpPr>
            <a:stCxn id="348" idx="2"/>
            <a:endCxn id="349" idx="0"/>
          </p:cNvCxnSpPr>
          <p:nvPr/>
        </p:nvCxnSpPr>
        <p:spPr>
          <a:xfrm flipH="1">
            <a:off x="5456520" y="171864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55" name="Google Shape;85;p 2"/>
          <p:cNvCxnSpPr>
            <a:stCxn id="349" idx="2"/>
            <a:endCxn id="350" idx="0"/>
          </p:cNvCxnSpPr>
          <p:nvPr/>
        </p:nvCxnSpPr>
        <p:spPr>
          <a:xfrm>
            <a:off x="5456520" y="29185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56" name="Google Shape;86;p 2"/>
          <p:cNvCxnSpPr>
            <a:stCxn id="352" idx="2"/>
            <a:endCxn id="353" idx="0"/>
          </p:cNvCxnSpPr>
          <p:nvPr/>
        </p:nvCxnSpPr>
        <p:spPr>
          <a:xfrm>
            <a:off x="7755480" y="1718640"/>
            <a:ext cx="9360" cy="56808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57" name="Google Shape;87;p 2"/>
          <p:cNvCxnSpPr>
            <a:stCxn id="353" idx="2"/>
            <a:endCxn id="351" idx="0"/>
          </p:cNvCxnSpPr>
          <p:nvPr/>
        </p:nvCxnSpPr>
        <p:spPr>
          <a:xfrm>
            <a:off x="7764480" y="2853360"/>
            <a:ext cx="5400" cy="56808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Der Code wird dem Benutzer "Hello world!" auf dem Bildschirm ausgeben.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Denken, Schreiben, Paaren, Teilen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Starter-Aktivität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Google Shape;95;p 2"/>
          <p:cNvSpPr/>
          <p:nvPr/>
        </p:nvSpPr>
        <p:spPr>
          <a:xfrm>
            <a:off x="4747320" y="1188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Hauptseite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2" name="Google Shape;96;p 2"/>
          <p:cNvSpPr/>
          <p:nvPr/>
        </p:nvSpPr>
        <p:spPr>
          <a:xfrm>
            <a:off x="4770720" y="2221200"/>
            <a:ext cx="1371960" cy="697320"/>
          </a:xfrm>
          <a:prstGeom prst="flowChartPredefinedProcess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3" name="Google Shape;97;p 2"/>
          <p:cNvSpPr/>
          <p:nvPr/>
        </p:nvSpPr>
        <p:spPr>
          <a:xfrm>
            <a:off x="4747320" y="342108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4" name="Google Shape;98;p 2"/>
          <p:cNvSpPr/>
          <p:nvPr/>
        </p:nvSpPr>
        <p:spPr>
          <a:xfrm>
            <a:off x="7041240" y="342108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5" name="Google Shape;99;p 2"/>
          <p:cNvSpPr/>
          <p:nvPr/>
        </p:nvSpPr>
        <p:spPr>
          <a:xfrm>
            <a:off x="7041240" y="1188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Google Shape;100;p 2"/>
          <p:cNvSpPr/>
          <p:nvPr/>
        </p:nvSpPr>
        <p:spPr>
          <a:xfrm>
            <a:off x="6735600" y="2286360"/>
            <a:ext cx="2096640" cy="567000"/>
          </a:xfrm>
          <a:prstGeom prst="flowChartInputOutput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67" name="Google Shape;101;p 2"/>
          <p:cNvCxnSpPr>
            <a:stCxn id="361" idx="2"/>
            <a:endCxn id="362" idx="0"/>
          </p:cNvCxnSpPr>
          <p:nvPr/>
        </p:nvCxnSpPr>
        <p:spPr>
          <a:xfrm flipH="1">
            <a:off x="5456520" y="171864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68" name="Google Shape;102;p 2"/>
          <p:cNvCxnSpPr/>
          <p:nvPr/>
        </p:nvCxnSpPr>
        <p:spPr>
          <a:xfrm flipH="1">
            <a:off x="5459040" y="2919960"/>
            <a:ext cx="612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69" name="Google Shape;103;p 2"/>
          <p:cNvCxnSpPr>
            <a:stCxn id="365" idx="2"/>
          </p:cNvCxnSpPr>
          <p:nvPr/>
        </p:nvCxnSpPr>
        <p:spPr>
          <a:xfrm flipH="1">
            <a:off x="7752960" y="1718640"/>
            <a:ext cx="2880" cy="56808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70" name="Google Shape;104;p 2"/>
          <p:cNvCxnSpPr>
            <a:stCxn id="366" idx="2"/>
            <a:endCxn id="364" idx="0"/>
          </p:cNvCxnSpPr>
          <p:nvPr/>
        </p:nvCxnSpPr>
        <p:spPr>
          <a:xfrm flipH="1">
            <a:off x="7755480" y="2853360"/>
            <a:ext cx="28800" cy="56808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371" name="Google Shape;105;p 2"/>
          <p:cNvSpPr/>
          <p:nvPr/>
        </p:nvSpPr>
        <p:spPr>
          <a:xfrm>
            <a:off x="5617440" y="4350960"/>
            <a:ext cx="2475360" cy="476280"/>
          </a:xfrm>
          <a:prstGeom prst="wedgeRectCallout">
            <a:avLst>
              <a:gd name="adj1" fmla="val 63430"/>
              <a:gd name="adj2" fmla="val 22678"/>
            </a:avLst>
          </a:prstGeom>
          <a:solidFill>
            <a:schemeClr val="accent3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Hallo Welt!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8521560" cy="381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 dieser Lektion lernen Sie: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001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Flussdiagrammsymbole zu identifizieren und ihre Verwendung zu beschreiben (Start, Ende, input, Ausgabe, Unterprogramm)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001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Übersetzen eines Flussdiagramms in eine Programmsequenz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001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Entwurf eines Flussdiagramms für ein Programm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3" name="PlaceHolder 2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Lektion 3: Flussdiagramme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PlaceHolder 3"/>
          <p:cNvSpPr>
            <a:spLocks noGrp="1"/>
          </p:cNvSpPr>
          <p:nvPr>
            <p:ph type="sldNum" idx="14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FC1F20DE-5754-4D5F-BEAA-30F4BD90D003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5" name="PlaceHolder 4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Zielsetzungen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76" name="Google Shape;114;p 2" descr=""/>
          <p:cNvPicPr/>
          <p:nvPr/>
        </p:nvPicPr>
        <p:blipFill>
          <a:blip r:embed="rId1"/>
          <a:stretch/>
        </p:blipFill>
        <p:spPr>
          <a:xfrm>
            <a:off x="8403480" y="456480"/>
            <a:ext cx="418320" cy="418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Flussdiagramme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werden beim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Entwurf von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Programmen verwendet.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Sie sollten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klar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und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präzise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sein, genau wie Ihr Code.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Flussdiagramme werden von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oben nach unten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gelesen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380" name="Google Shape;122;p 2"/>
          <p:cNvGrpSpPr/>
          <p:nvPr/>
        </p:nvGrpSpPr>
        <p:grpSpPr>
          <a:xfrm>
            <a:off x="4747320" y="1188720"/>
            <a:ext cx="4056840" cy="2762280"/>
            <a:chOff x="4747320" y="1188720"/>
            <a:chExt cx="4056840" cy="2762280"/>
          </a:xfrm>
        </p:grpSpPr>
        <p:sp>
          <p:nvSpPr>
            <p:cNvPr id="381" name="Google Shape;123;p 2"/>
            <p:cNvSpPr/>
            <p:nvPr/>
          </p:nvSpPr>
          <p:spPr>
            <a:xfrm>
              <a:off x="4747320" y="1188720"/>
              <a:ext cx="1428480" cy="529920"/>
            </a:xfrm>
            <a:prstGeom prst="flowChartTerminator">
              <a:avLst/>
            </a:prstGeom>
            <a:solidFill>
              <a:schemeClr val="lt1"/>
            </a:solidFill>
            <a:ln w="9525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 algn="ctr">
                <a:lnSpc>
                  <a:spcPct val="100000"/>
                </a:lnSpc>
                <a:tabLst>
                  <a:tab algn="l" pos="0"/>
                </a:tabLst>
              </a:pPr>
              <a:r>
                <a:rPr b="0" lang="en-GB" sz="1400" spc="-1" strike="noStrike">
                  <a:solidFill>
                    <a:schemeClr val="dk1"/>
                  </a:solidFill>
                  <a:latin typeface="Quicksand"/>
                  <a:ea typeface="Quicksand"/>
                </a:rPr>
                <a:t>Start</a:t>
              </a:r>
              <a:endParaRPr b="0" lang="en-US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2" name="Google Shape;124;p 2"/>
            <p:cNvSpPr/>
            <p:nvPr/>
          </p:nvSpPr>
          <p:spPr>
            <a:xfrm>
              <a:off x="4770720" y="2221200"/>
              <a:ext cx="1371960" cy="697320"/>
            </a:xfrm>
            <a:prstGeom prst="flowChartPredefinedProcess">
              <a:avLst/>
            </a:prstGeom>
            <a:solidFill>
              <a:schemeClr val="lt1"/>
            </a:solidFill>
            <a:ln w="9525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 algn="ctr">
                <a:lnSpc>
                  <a:spcPct val="100000"/>
                </a:lnSpc>
                <a:tabLst>
                  <a:tab algn="l" pos="0"/>
                </a:tabLst>
              </a:pPr>
              <a:r>
                <a:rPr b="0" lang="en-GB" sz="1400" spc="-1" strike="noStrike">
                  <a:solidFill>
                    <a:schemeClr val="dk1"/>
                  </a:solidFill>
                  <a:latin typeface="Quicksand"/>
                  <a:ea typeface="Quicksand"/>
                </a:rPr>
                <a:t>Willkommen</a:t>
              </a:r>
              <a:endParaRPr b="0" lang="en-US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3" name="Google Shape;125;p 2"/>
            <p:cNvSpPr/>
            <p:nvPr/>
          </p:nvSpPr>
          <p:spPr>
            <a:xfrm>
              <a:off x="4747320" y="3421080"/>
              <a:ext cx="1428480" cy="529920"/>
            </a:xfrm>
            <a:prstGeom prst="flowChartTerminator">
              <a:avLst/>
            </a:prstGeom>
            <a:solidFill>
              <a:schemeClr val="lt1"/>
            </a:solidFill>
            <a:ln w="9525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 algn="ctr">
                <a:lnSpc>
                  <a:spcPct val="100000"/>
                </a:lnSpc>
                <a:tabLst>
                  <a:tab algn="l" pos="0"/>
                </a:tabLst>
              </a:pPr>
              <a:r>
                <a:rPr b="0" lang="en-GB" sz="1400" spc="-1" strike="noStrike">
                  <a:solidFill>
                    <a:schemeClr val="dk1"/>
                  </a:solidFill>
                  <a:latin typeface="Quicksand"/>
                  <a:ea typeface="Quicksand"/>
                </a:rPr>
                <a:t>Ende</a:t>
              </a:r>
              <a:endParaRPr b="0" lang="en-US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4" name="Google Shape;126;p 2"/>
            <p:cNvSpPr/>
            <p:nvPr/>
          </p:nvSpPr>
          <p:spPr>
            <a:xfrm>
              <a:off x="7041240" y="3421080"/>
              <a:ext cx="1428480" cy="529920"/>
            </a:xfrm>
            <a:prstGeom prst="flowChartTerminator">
              <a:avLst/>
            </a:prstGeom>
            <a:solidFill>
              <a:schemeClr val="lt1"/>
            </a:solidFill>
            <a:ln w="9525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 algn="ctr">
                <a:lnSpc>
                  <a:spcPct val="100000"/>
                </a:lnSpc>
                <a:tabLst>
                  <a:tab algn="l" pos="0"/>
                </a:tabLst>
              </a:pPr>
              <a:r>
                <a:rPr b="0" lang="en-GB" sz="1400" spc="-1" strike="noStrike">
                  <a:solidFill>
                    <a:schemeClr val="dk1"/>
                  </a:solidFill>
                  <a:latin typeface="Quicksand"/>
                  <a:ea typeface="Quicksand"/>
                </a:rPr>
                <a:t>Ende</a:t>
              </a:r>
              <a:endParaRPr b="0" lang="en-US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5" name="Google Shape;127;p 2"/>
            <p:cNvSpPr/>
            <p:nvPr/>
          </p:nvSpPr>
          <p:spPr>
            <a:xfrm>
              <a:off x="7041240" y="1188720"/>
              <a:ext cx="1428480" cy="529920"/>
            </a:xfrm>
            <a:prstGeom prst="flowChartTerminator">
              <a:avLst/>
            </a:prstGeom>
            <a:solidFill>
              <a:schemeClr val="lt1"/>
            </a:solidFill>
            <a:ln w="9525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91440" bIns="91440" anchor="ctr">
              <a:noAutofit/>
            </a:bodyPr>
            <a:p>
              <a:pPr algn="ctr">
                <a:lnSpc>
                  <a:spcPct val="100000"/>
                </a:lnSpc>
                <a:tabLst>
                  <a:tab algn="l" pos="0"/>
                </a:tabLst>
              </a:pPr>
              <a:r>
                <a:rPr b="0" lang="en-GB" sz="1400" spc="-1" strike="noStrike">
                  <a:solidFill>
                    <a:schemeClr val="dk1"/>
                  </a:solidFill>
                  <a:latin typeface="Quicksand"/>
                  <a:ea typeface="Quicksand"/>
                </a:rPr>
                <a:t>Willkommen</a:t>
              </a:r>
              <a:endParaRPr b="0" lang="en-US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6" name="Google Shape;128;p 2"/>
            <p:cNvSpPr/>
            <p:nvPr/>
          </p:nvSpPr>
          <p:spPr>
            <a:xfrm>
              <a:off x="6707520" y="2197440"/>
              <a:ext cx="2096640" cy="567000"/>
            </a:xfrm>
            <a:prstGeom prst="flowChartInputOutput">
              <a:avLst/>
            </a:prstGeom>
            <a:solidFill>
              <a:schemeClr val="lt1"/>
            </a:solidFill>
            <a:ln w="9525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54000" tIns="91440" bIns="9144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0" lang="en-GB" sz="1400" spc="-1" strike="noStrike">
                  <a:solidFill>
                    <a:schemeClr val="dk1"/>
                  </a:solidFill>
                  <a:latin typeface="Quicksand"/>
                  <a:ea typeface="Quicksand"/>
                </a:rPr>
                <a:t>Ausgabe "Hallo Welt!"</a:t>
              </a:r>
              <a:endParaRPr b="0" lang="en-US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387" name="Google Shape;129;p 2"/>
            <p:cNvCxnSpPr>
              <a:stCxn id="381" idx="2"/>
              <a:endCxn id="382" idx="0"/>
            </p:cNvCxnSpPr>
            <p:nvPr/>
          </p:nvCxnSpPr>
          <p:spPr>
            <a:xfrm flipH="1">
              <a:off x="5456520" y="1718640"/>
              <a:ext cx="5400" cy="502920"/>
            </a:xfrm>
            <a:prstGeom prst="straightConnector1">
              <a:avLst/>
            </a:prstGeom>
            <a:ln w="28575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388" name="Google Shape;130;p 2"/>
            <p:cNvCxnSpPr>
              <a:stCxn id="382" idx="2"/>
              <a:endCxn id="383" idx="0"/>
            </p:cNvCxnSpPr>
            <p:nvPr/>
          </p:nvCxnSpPr>
          <p:spPr>
            <a:xfrm>
              <a:off x="5456520" y="2918520"/>
              <a:ext cx="5400" cy="502920"/>
            </a:xfrm>
            <a:prstGeom prst="straightConnector1">
              <a:avLst/>
            </a:prstGeom>
            <a:ln w="28575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389" name="Google Shape;131;p 2"/>
            <p:cNvCxnSpPr>
              <a:stCxn id="385" idx="2"/>
              <a:endCxn id="386" idx="1"/>
            </p:cNvCxnSpPr>
            <p:nvPr/>
          </p:nvCxnSpPr>
          <p:spPr>
            <a:xfrm flipH="1">
              <a:off x="6707520" y="1718640"/>
              <a:ext cx="1048320" cy="762480"/>
            </a:xfrm>
            <a:prstGeom prst="straightConnector1">
              <a:avLst/>
            </a:prstGeom>
            <a:ln w="28575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390" name="Google Shape;132;p 2"/>
            <p:cNvCxnSpPr>
              <a:stCxn id="386" idx="1"/>
              <a:endCxn id="384" idx="0"/>
            </p:cNvCxnSpPr>
            <p:nvPr/>
          </p:nvCxnSpPr>
          <p:spPr>
            <a:xfrm>
              <a:off x="6707520" y="2480760"/>
              <a:ext cx="1048320" cy="940680"/>
            </a:xfrm>
            <a:prstGeom prst="straightConnector1">
              <a:avLst/>
            </a:prstGeom>
            <a:ln w="28575">
              <a:solidFill>
                <a:srgbClr val="000000"/>
              </a:solidFill>
              <a:round/>
              <a:tailEnd len="med" type="triangle" w="med"/>
            </a:ln>
          </p:spPr>
        </p:cxn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/>
          </p:nvPr>
        </p:nvSpPr>
        <p:spPr>
          <a:xfrm>
            <a:off x="311040" y="2845080"/>
            <a:ext cx="4095720" cy="1644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Start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 zuerst ausgeführt, da es das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Hauptprogramm ist.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Terminatoren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(ovale Formen) werden verwendet, um den Anfang und das Ende des Programms oder der Unterprogramme anzuzeigen.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4" name="PlaceHolder 4"/>
          <p:cNvSpPr>
            <a:spLocks noGrp="1"/>
          </p:cNvSpPr>
          <p:nvPr>
            <p:ph/>
          </p:nvPr>
        </p:nvSpPr>
        <p:spPr>
          <a:xfrm>
            <a:off x="311040" y="1170000"/>
            <a:ext cx="4095720" cy="186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5" name="Google Shape;141;p 2"/>
          <p:cNvSpPr/>
          <p:nvPr/>
        </p:nvSpPr>
        <p:spPr>
          <a:xfrm>
            <a:off x="4741920" y="1170000"/>
            <a:ext cx="1428480" cy="529920"/>
          </a:xfrm>
          <a:prstGeom prst="flowChartTerminator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6" name="Google Shape;142;p 2"/>
          <p:cNvSpPr/>
          <p:nvPr/>
        </p:nvSpPr>
        <p:spPr>
          <a:xfrm>
            <a:off x="4765320" y="2202480"/>
            <a:ext cx="1371960" cy="697320"/>
          </a:xfrm>
          <a:prstGeom prst="flowChartPredefinedProcess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7" name="Google Shape;143;p 2"/>
          <p:cNvSpPr/>
          <p:nvPr/>
        </p:nvSpPr>
        <p:spPr>
          <a:xfrm>
            <a:off x="4741920" y="340236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8" name="Google Shape;144;p 2"/>
          <p:cNvSpPr/>
          <p:nvPr/>
        </p:nvSpPr>
        <p:spPr>
          <a:xfrm>
            <a:off x="7064640" y="3402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9" name="Google Shape;145;p 2"/>
          <p:cNvSpPr/>
          <p:nvPr/>
        </p:nvSpPr>
        <p:spPr>
          <a:xfrm>
            <a:off x="7035840" y="117000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0" name="Google Shape;146;p 2"/>
          <p:cNvSpPr/>
          <p:nvPr/>
        </p:nvSpPr>
        <p:spPr>
          <a:xfrm>
            <a:off x="6730560" y="2267640"/>
            <a:ext cx="2096640" cy="567000"/>
          </a:xfrm>
          <a:prstGeom prst="flowChartInputOutput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01" name="Google Shape;147;p 2"/>
          <p:cNvCxnSpPr>
            <a:stCxn id="395" idx="2"/>
            <a:endCxn id="396" idx="0"/>
          </p:cNvCxnSpPr>
          <p:nvPr/>
        </p:nvCxnSpPr>
        <p:spPr>
          <a:xfrm flipH="1">
            <a:off x="5451120" y="16999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02" name="Google Shape;148;p 2"/>
          <p:cNvCxnSpPr/>
          <p:nvPr/>
        </p:nvCxnSpPr>
        <p:spPr>
          <a:xfrm flipH="1">
            <a:off x="5453640" y="2901600"/>
            <a:ext cx="6120" cy="5025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03" name="Google Shape;149;p 2"/>
          <p:cNvCxnSpPr>
            <a:stCxn id="399" idx="2"/>
          </p:cNvCxnSpPr>
          <p:nvPr/>
        </p:nvCxnSpPr>
        <p:spPr>
          <a:xfrm flipH="1">
            <a:off x="7747560" y="1699920"/>
            <a:ext cx="288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04" name="Google Shape;150;p 2"/>
          <p:cNvCxnSpPr>
            <a:stCxn id="400" idx="2"/>
            <a:endCxn id="398" idx="0"/>
          </p:cNvCxnSpPr>
          <p:nvPr/>
        </p:nvCxnSpPr>
        <p:spPr>
          <a:xfrm>
            <a:off x="7778880" y="2834640"/>
            <a:ext cx="36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05" name="Google Shape;151;p 2"/>
          <p:cNvSpPr/>
          <p:nvPr/>
        </p:nvSpPr>
        <p:spPr>
          <a:xfrm>
            <a:off x="735480" y="1170000"/>
            <a:ext cx="3671280" cy="1252800"/>
          </a:xfrm>
          <a:prstGeom prst="rect">
            <a:avLst/>
          </a:prstGeom>
          <a:solidFill>
            <a:srgbClr val="efefef"/>
          </a:solidFill>
          <a:ln w="2857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def welcome():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print("Hallo Welt")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welcome()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Google Shape;152;p 2"/>
          <p:cNvSpPr/>
          <p:nvPr/>
        </p:nvSpPr>
        <p:spPr>
          <a:xfrm>
            <a:off x="296640" y="1170000"/>
            <a:ext cx="423720" cy="125280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/>
          </p:nvPr>
        </p:nvSpPr>
        <p:spPr>
          <a:xfrm>
            <a:off x="311040" y="3184200"/>
            <a:ext cx="4095720" cy="1644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Pfeile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werden verwendet, um den Ablauf des Programms zu verdeutlichen.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Pfeilspitzen geben die Strömungsrichtung an. 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PlaceHolder 4"/>
          <p:cNvSpPr>
            <a:spLocks noGrp="1"/>
          </p:cNvSpPr>
          <p:nvPr>
            <p:ph/>
          </p:nvPr>
        </p:nvSpPr>
        <p:spPr>
          <a:xfrm>
            <a:off x="311040" y="1170000"/>
            <a:ext cx="4095720" cy="186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1" name="Google Shape;161;p 2"/>
          <p:cNvSpPr/>
          <p:nvPr/>
        </p:nvSpPr>
        <p:spPr>
          <a:xfrm>
            <a:off x="4741920" y="1170000"/>
            <a:ext cx="1428480" cy="529920"/>
          </a:xfrm>
          <a:prstGeom prst="flowChartTerminator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2" name="Google Shape;162;p 2"/>
          <p:cNvSpPr/>
          <p:nvPr/>
        </p:nvSpPr>
        <p:spPr>
          <a:xfrm>
            <a:off x="4765320" y="2202480"/>
            <a:ext cx="1371960" cy="697320"/>
          </a:xfrm>
          <a:prstGeom prst="flowChartPredefinedProcess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3" name="Google Shape;163;p 2"/>
          <p:cNvSpPr/>
          <p:nvPr/>
        </p:nvSpPr>
        <p:spPr>
          <a:xfrm>
            <a:off x="4741920" y="340236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4" name="Google Shape;164;p 2"/>
          <p:cNvSpPr/>
          <p:nvPr/>
        </p:nvSpPr>
        <p:spPr>
          <a:xfrm>
            <a:off x="7064640" y="3402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5" name="Google Shape;165;p 2"/>
          <p:cNvSpPr/>
          <p:nvPr/>
        </p:nvSpPr>
        <p:spPr>
          <a:xfrm>
            <a:off x="7035840" y="117000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6" name="Google Shape;166;p 2"/>
          <p:cNvSpPr/>
          <p:nvPr/>
        </p:nvSpPr>
        <p:spPr>
          <a:xfrm>
            <a:off x="6730560" y="2267640"/>
            <a:ext cx="2096640" cy="567000"/>
          </a:xfrm>
          <a:prstGeom prst="flowChartInputOutput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17" name="Google Shape;167;p 2"/>
          <p:cNvCxnSpPr>
            <a:stCxn id="411" idx="2"/>
            <a:endCxn id="412" idx="0"/>
          </p:cNvCxnSpPr>
          <p:nvPr/>
        </p:nvCxnSpPr>
        <p:spPr>
          <a:xfrm flipH="1">
            <a:off x="5451120" y="16999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prstDash val="dot"/>
            <a:round/>
            <a:tailEnd len="med" type="triangle" w="med"/>
          </a:ln>
        </p:spPr>
      </p:cxnSp>
      <p:cxnSp>
        <p:nvCxnSpPr>
          <p:cNvPr id="418" name="Google Shape;168;p 2"/>
          <p:cNvCxnSpPr/>
          <p:nvPr/>
        </p:nvCxnSpPr>
        <p:spPr>
          <a:xfrm flipH="1">
            <a:off x="5453640" y="2901600"/>
            <a:ext cx="6120" cy="5025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19" name="Google Shape;169;p 2"/>
          <p:cNvCxnSpPr>
            <a:stCxn id="415" idx="2"/>
          </p:cNvCxnSpPr>
          <p:nvPr/>
        </p:nvCxnSpPr>
        <p:spPr>
          <a:xfrm flipH="1">
            <a:off x="7747560" y="1699920"/>
            <a:ext cx="288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20" name="Google Shape;170;p 2"/>
          <p:cNvCxnSpPr>
            <a:stCxn id="416" idx="2"/>
            <a:endCxn id="414" idx="0"/>
          </p:cNvCxnSpPr>
          <p:nvPr/>
        </p:nvCxnSpPr>
        <p:spPr>
          <a:xfrm>
            <a:off x="7778880" y="2834640"/>
            <a:ext cx="36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21" name="Google Shape;171;p 2"/>
          <p:cNvSpPr/>
          <p:nvPr/>
        </p:nvSpPr>
        <p:spPr>
          <a:xfrm>
            <a:off x="735480" y="1170000"/>
            <a:ext cx="3671280" cy="1231560"/>
          </a:xfrm>
          <a:prstGeom prst="rect">
            <a:avLst/>
          </a:prstGeom>
          <a:solidFill>
            <a:srgbClr val="efefef"/>
          </a:solidFill>
          <a:ln w="2857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def welcome():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print("Hallo Welt")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willkommen()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2" name="Google Shape;172;p 2"/>
          <p:cNvSpPr/>
          <p:nvPr/>
        </p:nvSpPr>
        <p:spPr>
          <a:xfrm>
            <a:off x="296640" y="1170000"/>
            <a:ext cx="423720" cy="123156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/>
          </p:nvPr>
        </p:nvSpPr>
        <p:spPr>
          <a:xfrm>
            <a:off x="311040" y="3184200"/>
            <a:ext cx="4095720" cy="1644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Roboto Mono"/>
                <a:ea typeface="Roboto Mono"/>
              </a:rPr>
              <a:t>Welcome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bezieht sich auf den Aufruf eines Unterprogramms. 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Unterprogrammaufruf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 durch ein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Rechteck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mit zwei Linien an jeder Seite dargestellt.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6" name="PlaceHolder 4"/>
          <p:cNvSpPr>
            <a:spLocks noGrp="1"/>
          </p:cNvSpPr>
          <p:nvPr>
            <p:ph/>
          </p:nvPr>
        </p:nvSpPr>
        <p:spPr>
          <a:xfrm>
            <a:off x="311040" y="1170000"/>
            <a:ext cx="4095720" cy="186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7" name="Google Shape;181;p 2"/>
          <p:cNvSpPr/>
          <p:nvPr/>
        </p:nvSpPr>
        <p:spPr>
          <a:xfrm>
            <a:off x="474192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8" name="Google Shape;182;p 2"/>
          <p:cNvSpPr/>
          <p:nvPr/>
        </p:nvSpPr>
        <p:spPr>
          <a:xfrm>
            <a:off x="4765320" y="2202480"/>
            <a:ext cx="1371960" cy="697320"/>
          </a:xfrm>
          <a:prstGeom prst="flowChartPredefinedProcess">
            <a:avLst/>
          </a:prstGeom>
          <a:solidFill>
            <a:schemeClr val="accent6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9" name="Google Shape;183;p 2"/>
          <p:cNvSpPr/>
          <p:nvPr/>
        </p:nvSpPr>
        <p:spPr>
          <a:xfrm>
            <a:off x="4741920" y="340236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0" name="Google Shape;184;p 2"/>
          <p:cNvSpPr/>
          <p:nvPr/>
        </p:nvSpPr>
        <p:spPr>
          <a:xfrm>
            <a:off x="7064640" y="3402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1" name="Google Shape;185;p 2"/>
          <p:cNvSpPr/>
          <p:nvPr/>
        </p:nvSpPr>
        <p:spPr>
          <a:xfrm>
            <a:off x="7035840" y="117000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2" name="Google Shape;186;p 2"/>
          <p:cNvSpPr/>
          <p:nvPr/>
        </p:nvSpPr>
        <p:spPr>
          <a:xfrm>
            <a:off x="6730560" y="2267640"/>
            <a:ext cx="2096640" cy="567000"/>
          </a:xfrm>
          <a:prstGeom prst="flowChartInputOutput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33" name="Google Shape;187;p 2"/>
          <p:cNvCxnSpPr>
            <a:stCxn id="427" idx="2"/>
            <a:endCxn id="428" idx="0"/>
          </p:cNvCxnSpPr>
          <p:nvPr/>
        </p:nvCxnSpPr>
        <p:spPr>
          <a:xfrm flipH="1">
            <a:off x="5451120" y="16999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34" name="Google Shape;188;p 2"/>
          <p:cNvCxnSpPr/>
          <p:nvPr/>
        </p:nvCxnSpPr>
        <p:spPr>
          <a:xfrm flipH="1">
            <a:off x="5453640" y="2901600"/>
            <a:ext cx="6120" cy="5025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35" name="Google Shape;189;p 2"/>
          <p:cNvCxnSpPr>
            <a:stCxn id="431" idx="2"/>
          </p:cNvCxnSpPr>
          <p:nvPr/>
        </p:nvCxnSpPr>
        <p:spPr>
          <a:xfrm flipH="1">
            <a:off x="7747560" y="1699920"/>
            <a:ext cx="288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36" name="Google Shape;190;p 2"/>
          <p:cNvCxnSpPr>
            <a:stCxn id="432" idx="2"/>
            <a:endCxn id="430" idx="0"/>
          </p:cNvCxnSpPr>
          <p:nvPr/>
        </p:nvCxnSpPr>
        <p:spPr>
          <a:xfrm>
            <a:off x="7778880" y="2834640"/>
            <a:ext cx="36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37" name="Google Shape;191;p 2"/>
          <p:cNvSpPr/>
          <p:nvPr/>
        </p:nvSpPr>
        <p:spPr>
          <a:xfrm>
            <a:off x="735480" y="1170000"/>
            <a:ext cx="3671280" cy="124596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def welcome():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print("Hallo Welt")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highlight>
                  <a:srgbClr val="d9d9d9"/>
                </a:highlight>
                <a:latin typeface="Roboto Mono"/>
                <a:ea typeface="Roboto Mono"/>
              </a:rPr>
              <a:t>willkommen()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8" name="Google Shape;192;p 2"/>
          <p:cNvSpPr/>
          <p:nvPr/>
        </p:nvSpPr>
        <p:spPr>
          <a:xfrm>
            <a:off x="296640" y="1170000"/>
            <a:ext cx="423720" cy="124596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/>
          </p:nvPr>
        </p:nvSpPr>
        <p:spPr>
          <a:xfrm>
            <a:off x="311040" y="3184200"/>
            <a:ext cx="4095720" cy="1644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Das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Unterprogramm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 dann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ausgeführt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1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2" name="PlaceHolder 4"/>
          <p:cNvSpPr>
            <a:spLocks noGrp="1"/>
          </p:cNvSpPr>
          <p:nvPr>
            <p:ph/>
          </p:nvPr>
        </p:nvSpPr>
        <p:spPr>
          <a:xfrm>
            <a:off x="311040" y="1170000"/>
            <a:ext cx="4095720" cy="186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3" name="Google Shape;201;p 2"/>
          <p:cNvSpPr/>
          <p:nvPr/>
        </p:nvSpPr>
        <p:spPr>
          <a:xfrm>
            <a:off x="474192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4" name="Google Shape;202;p 2"/>
          <p:cNvSpPr/>
          <p:nvPr/>
        </p:nvSpPr>
        <p:spPr>
          <a:xfrm>
            <a:off x="4765320" y="2202480"/>
            <a:ext cx="1371960" cy="697320"/>
          </a:xfrm>
          <a:prstGeom prst="flowChartPredefinedProcess">
            <a:avLst/>
          </a:prstGeom>
          <a:solidFill>
            <a:schemeClr val="accent6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5" name="Google Shape;203;p 2"/>
          <p:cNvSpPr/>
          <p:nvPr/>
        </p:nvSpPr>
        <p:spPr>
          <a:xfrm>
            <a:off x="4741920" y="340236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6" name="Google Shape;204;p 2"/>
          <p:cNvSpPr/>
          <p:nvPr/>
        </p:nvSpPr>
        <p:spPr>
          <a:xfrm>
            <a:off x="7064640" y="3402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7" name="Google Shape;205;p 2"/>
          <p:cNvSpPr/>
          <p:nvPr/>
        </p:nvSpPr>
        <p:spPr>
          <a:xfrm>
            <a:off x="7035840" y="1170000"/>
            <a:ext cx="1428480" cy="529920"/>
          </a:xfrm>
          <a:prstGeom prst="flowChartTerminator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8" name="Google Shape;206;p 2"/>
          <p:cNvSpPr/>
          <p:nvPr/>
        </p:nvSpPr>
        <p:spPr>
          <a:xfrm>
            <a:off x="6730560" y="2267640"/>
            <a:ext cx="2096640" cy="567000"/>
          </a:xfrm>
          <a:prstGeom prst="flowChartInputOutput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49" name="Google Shape;207;p 2"/>
          <p:cNvCxnSpPr>
            <a:stCxn id="443" idx="2"/>
            <a:endCxn id="444" idx="0"/>
          </p:cNvCxnSpPr>
          <p:nvPr/>
        </p:nvCxnSpPr>
        <p:spPr>
          <a:xfrm flipH="1">
            <a:off x="5451120" y="16999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50" name="Google Shape;208;p 2"/>
          <p:cNvCxnSpPr/>
          <p:nvPr/>
        </p:nvCxnSpPr>
        <p:spPr>
          <a:xfrm flipH="1">
            <a:off x="5453640" y="2901600"/>
            <a:ext cx="6120" cy="5025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51" name="Google Shape;209;p 2"/>
          <p:cNvCxnSpPr>
            <a:stCxn id="447" idx="2"/>
          </p:cNvCxnSpPr>
          <p:nvPr/>
        </p:nvCxnSpPr>
        <p:spPr>
          <a:xfrm flipH="1">
            <a:off x="7747560" y="1699920"/>
            <a:ext cx="288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52" name="Google Shape;210;p 2"/>
          <p:cNvCxnSpPr>
            <a:stCxn id="448" idx="2"/>
            <a:endCxn id="446" idx="0"/>
          </p:cNvCxnSpPr>
          <p:nvPr/>
        </p:nvCxnSpPr>
        <p:spPr>
          <a:xfrm>
            <a:off x="7778880" y="2834640"/>
            <a:ext cx="36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53" name="Google Shape;211;p 2"/>
          <p:cNvSpPr/>
          <p:nvPr/>
        </p:nvSpPr>
        <p:spPr>
          <a:xfrm>
            <a:off x="735480" y="1170000"/>
            <a:ext cx="3671280" cy="121716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highlight>
                  <a:srgbClr val="d9d9d9"/>
                </a:highlight>
                <a:latin typeface="Roboto Mono"/>
                <a:ea typeface="Roboto Mono"/>
              </a:rPr>
              <a:t>def willkommen():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print("Hallo Welt")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willkommen()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4" name="Google Shape;212;p 2"/>
          <p:cNvSpPr/>
          <p:nvPr/>
        </p:nvSpPr>
        <p:spPr>
          <a:xfrm>
            <a:off x="296640" y="1170000"/>
            <a:ext cx="423720" cy="121716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55" name="Google Shape;213;p 2"/>
          <p:cNvCxnSpPr/>
          <p:nvPr/>
        </p:nvCxnSpPr>
        <p:spPr>
          <a:xfrm flipV="1">
            <a:off x="6176160" y="1598760"/>
            <a:ext cx="800280" cy="604440"/>
          </a:xfrm>
          <a:prstGeom prst="straightConnector1">
            <a:avLst/>
          </a:prstGeom>
          <a:ln w="28575">
            <a:solidFill>
              <a:srgbClr val="000000"/>
            </a:solidFill>
            <a:prstDash val="dot"/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8521560" cy="381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 dieser Lektion lernen Sie: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001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inputn über die Tastatur in einem Programm abrufen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001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Unterscheidung zwischen den Datentypen: Integer, Real, Boolean, Character, String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001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Casting von Variablen durch Aufruf einer Funktion, die einen neuen Wert des gewünschten Datentyps zurückgibt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001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Definition von Laufzeitfehlern in Programmen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001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Validierungsprüfungen definieren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title"/>
          </p:nvPr>
        </p:nvSpPr>
        <p:spPr>
          <a:xfrm>
            <a:off x="311040" y="311040"/>
            <a:ext cx="8521560" cy="705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Lektion 4: input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 idx="13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AF314452-2DBF-4C43-B4EB-E657D3EB7EC7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subTitle"/>
          </p:nvPr>
        </p:nvSpPr>
        <p:spPr>
          <a:xfrm>
            <a:off x="6840000" y="0"/>
            <a:ext cx="196056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Zielsetzungen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Google Shape;136;p16" descr=""/>
          <p:cNvPicPr/>
          <p:nvPr/>
        </p:nvPicPr>
        <p:blipFill>
          <a:blip r:embed="rId1"/>
          <a:stretch/>
        </p:blipFill>
        <p:spPr>
          <a:xfrm>
            <a:off x="8403480" y="456480"/>
            <a:ext cx="418320" cy="418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PlaceHolder 1"/>
          <p:cNvSpPr>
            <a:spLocks noGrp="1"/>
          </p:cNvSpPr>
          <p:nvPr>
            <p:ph/>
          </p:nvPr>
        </p:nvSpPr>
        <p:spPr>
          <a:xfrm>
            <a:off x="311040" y="3184200"/>
            <a:ext cx="4095720" cy="1644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Unterprogramme werden in separaten Flussdiagrammen erstellt, die über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Namen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und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Symbole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miteinander verbunden sind.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7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8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9" name="PlaceHolder 4"/>
          <p:cNvSpPr>
            <a:spLocks noGrp="1"/>
          </p:cNvSpPr>
          <p:nvPr>
            <p:ph/>
          </p:nvPr>
        </p:nvSpPr>
        <p:spPr>
          <a:xfrm>
            <a:off x="311040" y="1170000"/>
            <a:ext cx="4095720" cy="186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0" name="Google Shape;222;p 2"/>
          <p:cNvSpPr/>
          <p:nvPr/>
        </p:nvSpPr>
        <p:spPr>
          <a:xfrm>
            <a:off x="474192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1" name="Google Shape;223;p 2"/>
          <p:cNvSpPr/>
          <p:nvPr/>
        </p:nvSpPr>
        <p:spPr>
          <a:xfrm>
            <a:off x="4765320" y="2202480"/>
            <a:ext cx="1371960" cy="697320"/>
          </a:xfrm>
          <a:prstGeom prst="flowChartPredefinedProcess">
            <a:avLst/>
          </a:prstGeom>
          <a:solidFill>
            <a:schemeClr val="accent6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62" name="Google Shape;224;p 2"/>
          <p:cNvSpPr/>
          <p:nvPr/>
        </p:nvSpPr>
        <p:spPr>
          <a:xfrm>
            <a:off x="4741920" y="340236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3" name="Google Shape;225;p 2"/>
          <p:cNvSpPr/>
          <p:nvPr/>
        </p:nvSpPr>
        <p:spPr>
          <a:xfrm>
            <a:off x="7064640" y="3402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4" name="Google Shape;226;p 2"/>
          <p:cNvSpPr/>
          <p:nvPr/>
        </p:nvSpPr>
        <p:spPr>
          <a:xfrm>
            <a:off x="7035840" y="1170000"/>
            <a:ext cx="1428480" cy="529920"/>
          </a:xfrm>
          <a:prstGeom prst="flowChartTerminator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65" name="Google Shape;227;p 2"/>
          <p:cNvSpPr/>
          <p:nvPr/>
        </p:nvSpPr>
        <p:spPr>
          <a:xfrm>
            <a:off x="6730560" y="2267640"/>
            <a:ext cx="2096640" cy="567000"/>
          </a:xfrm>
          <a:prstGeom prst="flowChartInputOutput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66" name="Google Shape;228;p 2"/>
          <p:cNvCxnSpPr>
            <a:stCxn id="460" idx="2"/>
            <a:endCxn id="461" idx="0"/>
          </p:cNvCxnSpPr>
          <p:nvPr/>
        </p:nvCxnSpPr>
        <p:spPr>
          <a:xfrm flipH="1">
            <a:off x="5451120" y="16999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67" name="Google Shape;229;p 2"/>
          <p:cNvCxnSpPr/>
          <p:nvPr/>
        </p:nvCxnSpPr>
        <p:spPr>
          <a:xfrm flipH="1">
            <a:off x="5453640" y="2901600"/>
            <a:ext cx="6120" cy="5025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68" name="Google Shape;230;p 2"/>
          <p:cNvCxnSpPr>
            <a:stCxn id="464" idx="2"/>
          </p:cNvCxnSpPr>
          <p:nvPr/>
        </p:nvCxnSpPr>
        <p:spPr>
          <a:xfrm flipH="1">
            <a:off x="7747560" y="1699920"/>
            <a:ext cx="2880" cy="56844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69" name="Google Shape;231;p 2"/>
          <p:cNvCxnSpPr>
            <a:stCxn id="465" idx="1"/>
            <a:endCxn id="463" idx="0"/>
          </p:cNvCxnSpPr>
          <p:nvPr/>
        </p:nvCxnSpPr>
        <p:spPr>
          <a:xfrm>
            <a:off x="6730560" y="2550960"/>
            <a:ext cx="1048680" cy="8521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70" name="Google Shape;232;p 2"/>
          <p:cNvSpPr/>
          <p:nvPr/>
        </p:nvSpPr>
        <p:spPr>
          <a:xfrm>
            <a:off x="735480" y="1170000"/>
            <a:ext cx="3671280" cy="121032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highlight>
                  <a:srgbClr val="d9d9d9"/>
                </a:highlight>
                <a:latin typeface="Roboto Mono"/>
                <a:ea typeface="Roboto Mono"/>
              </a:rPr>
              <a:t>def welcome():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print("Hallo Welt")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willkommen()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1" name="Google Shape;233;p 2"/>
          <p:cNvSpPr/>
          <p:nvPr/>
        </p:nvSpPr>
        <p:spPr>
          <a:xfrm>
            <a:off x="296640" y="1170000"/>
            <a:ext cx="423720" cy="121032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72" name="Google Shape;234;p 2"/>
          <p:cNvCxnSpPr/>
          <p:nvPr/>
        </p:nvCxnSpPr>
        <p:spPr>
          <a:xfrm flipV="1">
            <a:off x="6176160" y="1598760"/>
            <a:ext cx="800280" cy="604440"/>
          </a:xfrm>
          <a:prstGeom prst="straightConnector1">
            <a:avLst/>
          </a:prstGeom>
          <a:ln w="28575">
            <a:solidFill>
              <a:srgbClr val="000000"/>
            </a:solidFill>
            <a:prstDash val="dot"/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/>
          </p:nvPr>
        </p:nvSpPr>
        <p:spPr>
          <a:xfrm>
            <a:off x="311040" y="3184200"/>
            <a:ext cx="4095720" cy="1644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Ausgang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 durch ein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Parallelogramm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dargestellt. Dieses Symbol wird auch für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Eingänge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verwendet. 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/>
          </p:nvPr>
        </p:nvSpPr>
        <p:spPr>
          <a:xfrm>
            <a:off x="311040" y="1170000"/>
            <a:ext cx="4095720" cy="186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7" name="Google Shape;243;p 2"/>
          <p:cNvSpPr/>
          <p:nvPr/>
        </p:nvSpPr>
        <p:spPr>
          <a:xfrm>
            <a:off x="474192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8" name="Google Shape;244;p 2"/>
          <p:cNvSpPr/>
          <p:nvPr/>
        </p:nvSpPr>
        <p:spPr>
          <a:xfrm>
            <a:off x="4765320" y="2202480"/>
            <a:ext cx="1371960" cy="697320"/>
          </a:xfrm>
          <a:prstGeom prst="flowChartPredefinedProcess">
            <a:avLst/>
          </a:prstGeom>
          <a:solidFill>
            <a:schemeClr val="accent6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9" name="Google Shape;245;p 2"/>
          <p:cNvSpPr/>
          <p:nvPr/>
        </p:nvSpPr>
        <p:spPr>
          <a:xfrm>
            <a:off x="4741920" y="340236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0" name="Google Shape;246;p 2"/>
          <p:cNvSpPr/>
          <p:nvPr/>
        </p:nvSpPr>
        <p:spPr>
          <a:xfrm>
            <a:off x="7064640" y="3402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1" name="Google Shape;247;p 2"/>
          <p:cNvSpPr/>
          <p:nvPr/>
        </p:nvSpPr>
        <p:spPr>
          <a:xfrm>
            <a:off x="703584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2" name="Google Shape;248;p 2"/>
          <p:cNvSpPr/>
          <p:nvPr/>
        </p:nvSpPr>
        <p:spPr>
          <a:xfrm>
            <a:off x="6730560" y="2267640"/>
            <a:ext cx="2096640" cy="567000"/>
          </a:xfrm>
          <a:prstGeom prst="flowChartInputOutput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cxnSp>
        <p:nvCxnSpPr>
          <p:cNvPr id="483" name="Google Shape;249;p 2"/>
          <p:cNvCxnSpPr>
            <a:stCxn id="477" idx="2"/>
            <a:endCxn id="478" idx="0"/>
          </p:cNvCxnSpPr>
          <p:nvPr/>
        </p:nvCxnSpPr>
        <p:spPr>
          <a:xfrm flipH="1">
            <a:off x="5451120" y="16999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84" name="Google Shape;250;p 2"/>
          <p:cNvCxnSpPr/>
          <p:nvPr/>
        </p:nvCxnSpPr>
        <p:spPr>
          <a:xfrm flipH="1">
            <a:off x="5453640" y="2901600"/>
            <a:ext cx="6120" cy="5025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485" name="Google Shape;251;p 2"/>
          <p:cNvCxnSpPr>
            <a:stCxn id="481" idx="2"/>
          </p:cNvCxnSpPr>
          <p:nvPr/>
        </p:nvCxnSpPr>
        <p:spPr>
          <a:xfrm flipH="1">
            <a:off x="7747560" y="1699920"/>
            <a:ext cx="2880" cy="568440"/>
          </a:xfrm>
          <a:prstGeom prst="straightConnector1">
            <a:avLst/>
          </a:prstGeom>
          <a:ln w="28575">
            <a:solidFill>
              <a:srgbClr val="000000"/>
            </a:solidFill>
            <a:prstDash val="dot"/>
            <a:round/>
            <a:tailEnd len="med" type="triangle" w="med"/>
          </a:ln>
        </p:spPr>
      </p:cxnSp>
      <p:cxnSp>
        <p:nvCxnSpPr>
          <p:cNvPr id="486" name="Google Shape;252;p 2"/>
          <p:cNvCxnSpPr>
            <a:stCxn id="482" idx="1"/>
            <a:endCxn id="480" idx="0"/>
          </p:cNvCxnSpPr>
          <p:nvPr/>
        </p:nvCxnSpPr>
        <p:spPr>
          <a:xfrm>
            <a:off x="6730560" y="2550960"/>
            <a:ext cx="1048680" cy="8521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487" name="Google Shape;253;p 2"/>
          <p:cNvSpPr/>
          <p:nvPr/>
        </p:nvSpPr>
        <p:spPr>
          <a:xfrm>
            <a:off x="735480" y="1170000"/>
            <a:ext cx="3671280" cy="124596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def welcome():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highlight>
                  <a:srgbClr val="d9d9d9"/>
                </a:highlight>
                <a:latin typeface="Roboto Mono"/>
                <a:ea typeface="Roboto Mono"/>
              </a:rPr>
              <a:t>    </a:t>
            </a:r>
            <a:r>
              <a:rPr b="0" lang="en-GB" sz="1800" spc="-1" strike="noStrike">
                <a:solidFill>
                  <a:srgbClr val="000000"/>
                </a:solidFill>
                <a:highlight>
                  <a:srgbClr val="d9d9d9"/>
                </a:highlight>
                <a:latin typeface="Roboto Mono"/>
                <a:ea typeface="Roboto Mono"/>
              </a:rPr>
              <a:t>print("Hallo Welt")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willkommen()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8" name="Google Shape;254;p 2"/>
          <p:cNvSpPr/>
          <p:nvPr/>
        </p:nvSpPr>
        <p:spPr>
          <a:xfrm>
            <a:off x="296640" y="1170000"/>
            <a:ext cx="423720" cy="124596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9" name="Google Shape;255;p 2"/>
          <p:cNvSpPr/>
          <p:nvPr/>
        </p:nvSpPr>
        <p:spPr>
          <a:xfrm>
            <a:off x="5617440" y="4350960"/>
            <a:ext cx="2475360" cy="476280"/>
          </a:xfrm>
          <a:prstGeom prst="wedgeRectCallout">
            <a:avLst>
              <a:gd name="adj1" fmla="val 63430"/>
              <a:gd name="adj2" fmla="val 22678"/>
            </a:avLst>
          </a:prstGeom>
          <a:solidFill>
            <a:schemeClr val="accent3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Hallo Welt!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PlaceHolder 1"/>
          <p:cNvSpPr>
            <a:spLocks noGrp="1"/>
          </p:cNvSpPr>
          <p:nvPr>
            <p:ph/>
          </p:nvPr>
        </p:nvSpPr>
        <p:spPr>
          <a:xfrm>
            <a:off x="311040" y="3184200"/>
            <a:ext cx="4095720" cy="1644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Am Ende des Unterprogramms kehrt es zum Hauptprogramm zurück. Das Gleiche geschieht mit Ihren Flussdiagrammen.  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1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2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3" name="PlaceHolder 4"/>
          <p:cNvSpPr>
            <a:spLocks noGrp="1"/>
          </p:cNvSpPr>
          <p:nvPr>
            <p:ph/>
          </p:nvPr>
        </p:nvSpPr>
        <p:spPr>
          <a:xfrm>
            <a:off x="311040" y="1170000"/>
            <a:ext cx="4095720" cy="186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4" name="Google Shape;264;p 2"/>
          <p:cNvSpPr/>
          <p:nvPr/>
        </p:nvSpPr>
        <p:spPr>
          <a:xfrm>
            <a:off x="474192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5" name="Google Shape;265;p 2"/>
          <p:cNvSpPr/>
          <p:nvPr/>
        </p:nvSpPr>
        <p:spPr>
          <a:xfrm>
            <a:off x="4765320" y="2202480"/>
            <a:ext cx="1371960" cy="697320"/>
          </a:xfrm>
          <a:prstGeom prst="flowChartPredefinedProcess">
            <a:avLst/>
          </a:prstGeom>
          <a:solidFill>
            <a:schemeClr val="accent6"/>
          </a:solidFill>
          <a:ln w="9525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6" name="Google Shape;266;p 2"/>
          <p:cNvSpPr/>
          <p:nvPr/>
        </p:nvSpPr>
        <p:spPr>
          <a:xfrm>
            <a:off x="4741920" y="340236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7" name="Google Shape;267;p 2"/>
          <p:cNvSpPr/>
          <p:nvPr/>
        </p:nvSpPr>
        <p:spPr>
          <a:xfrm>
            <a:off x="7050240" y="3402720"/>
            <a:ext cx="1428480" cy="529920"/>
          </a:xfrm>
          <a:prstGeom prst="flowChartTerminator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8" name="Google Shape;268;p 2"/>
          <p:cNvSpPr/>
          <p:nvPr/>
        </p:nvSpPr>
        <p:spPr>
          <a:xfrm>
            <a:off x="703584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9" name="Google Shape;269;p 2"/>
          <p:cNvSpPr/>
          <p:nvPr/>
        </p:nvSpPr>
        <p:spPr>
          <a:xfrm>
            <a:off x="6716160" y="2267640"/>
            <a:ext cx="2096640" cy="567000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00" name="Google Shape;270;p 2"/>
          <p:cNvCxnSpPr>
            <a:stCxn id="494" idx="2"/>
            <a:endCxn id="495" idx="0"/>
          </p:cNvCxnSpPr>
          <p:nvPr/>
        </p:nvCxnSpPr>
        <p:spPr>
          <a:xfrm flipH="1">
            <a:off x="5451120" y="16999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501" name="Google Shape;271;p 2"/>
          <p:cNvCxnSpPr/>
          <p:nvPr/>
        </p:nvCxnSpPr>
        <p:spPr>
          <a:xfrm flipH="1">
            <a:off x="5453640" y="2901600"/>
            <a:ext cx="6120" cy="50256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502" name="Google Shape;272;p 2"/>
          <p:cNvCxnSpPr>
            <a:stCxn id="499" idx="1"/>
            <a:endCxn id="497" idx="0"/>
          </p:cNvCxnSpPr>
          <p:nvPr/>
        </p:nvCxnSpPr>
        <p:spPr>
          <a:xfrm>
            <a:off x="6716160" y="2550960"/>
            <a:ext cx="1048680" cy="852120"/>
          </a:xfrm>
          <a:prstGeom prst="straightConnector1">
            <a:avLst/>
          </a:prstGeom>
          <a:ln w="28575">
            <a:solidFill>
              <a:srgbClr val="000000"/>
            </a:solidFill>
            <a:prstDash val="dot"/>
            <a:round/>
            <a:tailEnd len="med" type="triangle" w="med"/>
          </a:ln>
        </p:spPr>
      </p:cxnSp>
      <p:cxnSp>
        <p:nvCxnSpPr>
          <p:cNvPr id="503" name="Google Shape;273;p 2"/>
          <p:cNvCxnSpPr>
            <a:stCxn id="498" idx="2"/>
            <a:endCxn id="499" idx="1"/>
          </p:cNvCxnSpPr>
          <p:nvPr/>
        </p:nvCxnSpPr>
        <p:spPr>
          <a:xfrm flipH="1">
            <a:off x="6716160" y="1699920"/>
            <a:ext cx="1034280" cy="85140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504" name="Google Shape;274;p 2"/>
          <p:cNvSpPr/>
          <p:nvPr/>
        </p:nvSpPr>
        <p:spPr>
          <a:xfrm>
            <a:off x="735480" y="1170000"/>
            <a:ext cx="3671280" cy="123156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def welcome():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print("Hallo Welt")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willkommen()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5" name="Google Shape;275;p 2"/>
          <p:cNvSpPr/>
          <p:nvPr/>
        </p:nvSpPr>
        <p:spPr>
          <a:xfrm>
            <a:off x="296640" y="1170000"/>
            <a:ext cx="423720" cy="123156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6" name="Google Shape;276;p 2"/>
          <p:cNvSpPr/>
          <p:nvPr/>
        </p:nvSpPr>
        <p:spPr>
          <a:xfrm>
            <a:off x="5617440" y="4350960"/>
            <a:ext cx="2475360" cy="476280"/>
          </a:xfrm>
          <a:prstGeom prst="wedgeRectCallout">
            <a:avLst>
              <a:gd name="adj1" fmla="val 63430"/>
              <a:gd name="adj2" fmla="val 22678"/>
            </a:avLst>
          </a:prstGeom>
          <a:solidFill>
            <a:schemeClr val="accent3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Hallo Welt!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07" name="Google Shape;277;p 2"/>
          <p:cNvCxnSpPr>
            <a:stCxn id="497" idx="1"/>
          </p:cNvCxnSpPr>
          <p:nvPr/>
        </p:nvCxnSpPr>
        <p:spPr>
          <a:xfrm flipH="1" flipV="1">
            <a:off x="6140880" y="2921760"/>
            <a:ext cx="909720" cy="746280"/>
          </a:xfrm>
          <a:prstGeom prst="straightConnector1">
            <a:avLst/>
          </a:prstGeom>
          <a:ln w="28575">
            <a:solidFill>
              <a:srgbClr val="000000"/>
            </a:solidFill>
            <a:prstDash val="dot"/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PlaceHolder 1"/>
          <p:cNvSpPr>
            <a:spLocks noGrp="1"/>
          </p:cNvSpPr>
          <p:nvPr>
            <p:ph/>
          </p:nvPr>
        </p:nvSpPr>
        <p:spPr>
          <a:xfrm>
            <a:off x="311040" y="3184200"/>
            <a:ext cx="4095720" cy="1644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Das Hauptprogramm wird dann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fortgesetzt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Oder in diesem Fall: Ende.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9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0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1" name="PlaceHolder 4"/>
          <p:cNvSpPr>
            <a:spLocks noGrp="1"/>
          </p:cNvSpPr>
          <p:nvPr>
            <p:ph/>
          </p:nvPr>
        </p:nvSpPr>
        <p:spPr>
          <a:xfrm>
            <a:off x="311040" y="1170000"/>
            <a:ext cx="4095720" cy="1860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2" name="Google Shape;286;p 2"/>
          <p:cNvSpPr/>
          <p:nvPr/>
        </p:nvSpPr>
        <p:spPr>
          <a:xfrm>
            <a:off x="474192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3" name="Google Shape;287;p 2"/>
          <p:cNvSpPr/>
          <p:nvPr/>
        </p:nvSpPr>
        <p:spPr>
          <a:xfrm>
            <a:off x="4765320" y="2202480"/>
            <a:ext cx="1371960" cy="697320"/>
          </a:xfrm>
          <a:prstGeom prst="flowChartPredefinedProcess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4" name="Google Shape;288;p 2"/>
          <p:cNvSpPr/>
          <p:nvPr/>
        </p:nvSpPr>
        <p:spPr>
          <a:xfrm>
            <a:off x="4741920" y="3402360"/>
            <a:ext cx="1428480" cy="529920"/>
          </a:xfrm>
          <a:prstGeom prst="flowChartTerminator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5" name="Google Shape;289;p 2"/>
          <p:cNvSpPr/>
          <p:nvPr/>
        </p:nvSpPr>
        <p:spPr>
          <a:xfrm>
            <a:off x="7035840" y="3402720"/>
            <a:ext cx="1428480" cy="529920"/>
          </a:xfrm>
          <a:prstGeom prst="flowChartTerminator">
            <a:avLst/>
          </a:prstGeom>
          <a:solidFill>
            <a:schemeClr val="lt1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Ende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6" name="Google Shape;290;p 2"/>
          <p:cNvSpPr/>
          <p:nvPr/>
        </p:nvSpPr>
        <p:spPr>
          <a:xfrm>
            <a:off x="7035840" y="1170000"/>
            <a:ext cx="1428480" cy="52992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7" name="Google Shape;291;p 2"/>
          <p:cNvSpPr/>
          <p:nvPr/>
        </p:nvSpPr>
        <p:spPr>
          <a:xfrm>
            <a:off x="6701760" y="2267640"/>
            <a:ext cx="2096640" cy="567000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18" name="Google Shape;292;p 2"/>
          <p:cNvCxnSpPr>
            <a:stCxn id="512" idx="2"/>
            <a:endCxn id="513" idx="0"/>
          </p:cNvCxnSpPr>
          <p:nvPr/>
        </p:nvCxnSpPr>
        <p:spPr>
          <a:xfrm flipH="1">
            <a:off x="5451120" y="1699920"/>
            <a:ext cx="5400" cy="5029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519" name="Google Shape;293;p 2"/>
          <p:cNvCxnSpPr/>
          <p:nvPr/>
        </p:nvCxnSpPr>
        <p:spPr>
          <a:xfrm flipH="1">
            <a:off x="5453640" y="2901600"/>
            <a:ext cx="6120" cy="502560"/>
          </a:xfrm>
          <a:prstGeom prst="straightConnector1">
            <a:avLst/>
          </a:prstGeom>
          <a:ln w="28575">
            <a:solidFill>
              <a:srgbClr val="000000"/>
            </a:solidFill>
            <a:prstDash val="dot"/>
            <a:round/>
            <a:tailEnd len="med" type="triangle" w="med"/>
          </a:ln>
        </p:spPr>
      </p:cxnSp>
      <p:cxnSp>
        <p:nvCxnSpPr>
          <p:cNvPr id="520" name="Google Shape;294;p 2"/>
          <p:cNvCxnSpPr>
            <a:stCxn id="517" idx="1"/>
            <a:endCxn id="515" idx="0"/>
          </p:cNvCxnSpPr>
          <p:nvPr/>
        </p:nvCxnSpPr>
        <p:spPr>
          <a:xfrm>
            <a:off x="6701760" y="2550960"/>
            <a:ext cx="1048680" cy="8521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521" name="Google Shape;295;p 2"/>
          <p:cNvCxnSpPr>
            <a:stCxn id="516" idx="2"/>
            <a:endCxn id="517" idx="1"/>
          </p:cNvCxnSpPr>
          <p:nvPr/>
        </p:nvCxnSpPr>
        <p:spPr>
          <a:xfrm flipH="1">
            <a:off x="6701760" y="1699920"/>
            <a:ext cx="1048680" cy="85140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522" name="Google Shape;296;p 2"/>
          <p:cNvSpPr/>
          <p:nvPr/>
        </p:nvSpPr>
        <p:spPr>
          <a:xfrm>
            <a:off x="735480" y="1170000"/>
            <a:ext cx="3671280" cy="123156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def welcome():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    </a:t>
            </a: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print("Hallo Welt")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Roboto Mono"/>
                <a:ea typeface="Roboto Mono"/>
              </a:rPr>
              <a:t>willkommen()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3" name="Google Shape;297;p 2"/>
          <p:cNvSpPr/>
          <p:nvPr/>
        </p:nvSpPr>
        <p:spPr>
          <a:xfrm>
            <a:off x="296640" y="1170000"/>
            <a:ext cx="423720" cy="123156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800" spc="-1" strike="noStrike">
                <a:solidFill>
                  <a:srgbClr val="666666"/>
                </a:solidFill>
                <a:latin typeface="Roboto Mono"/>
                <a:ea typeface="Roboto Mono"/>
              </a:rPr>
              <a:t>4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Flussdiagramme zur Darstellung von Code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5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6" name="PlaceHolder 3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Terminatoren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werden für den Beginn und das Ende von Unterprogrammen oder Programmen verwendet.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Pfeile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werden verwendet, um die Richtung und den Ablauf des Programms anzuzeigen.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Unterprogramme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werden durch ein Rechteck mit zwei Linien auf beiden Seiten dargestellt.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7" name="PlaceHolder 4"/>
          <p:cNvSpPr>
            <a:spLocks noGrp="1"/>
          </p:cNvSpPr>
          <p:nvPr>
            <p:ph/>
          </p:nvPr>
        </p:nvSpPr>
        <p:spPr>
          <a:xfrm>
            <a:off x="473652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marL="457200" indent="45720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	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Eingang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oder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Ausgang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 durch ein Parallelogramm dargestellt.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Es gibt </a:t>
            </a:r>
            <a:r>
              <a:rPr b="1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noch viele weitere </a:t>
            </a: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Symbole, die mit Flussdiagrammen verwendet werden können und die in den nächsten Lektionen vorgestellt werden.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8" name="Google Shape;306;p 2"/>
          <p:cNvSpPr/>
          <p:nvPr/>
        </p:nvSpPr>
        <p:spPr>
          <a:xfrm>
            <a:off x="438120" y="1074240"/>
            <a:ext cx="1124640" cy="347040"/>
          </a:xfrm>
          <a:prstGeom prst="flowChartTermina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Start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29" name="Google Shape;307;p 2"/>
          <p:cNvCxnSpPr/>
          <p:nvPr/>
        </p:nvCxnSpPr>
        <p:spPr>
          <a:xfrm>
            <a:off x="487800" y="2419200"/>
            <a:ext cx="1076400" cy="720"/>
          </a:xfrm>
          <a:prstGeom prst="straightConnector1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530" name="Google Shape;308;p 2"/>
          <p:cNvSpPr/>
          <p:nvPr/>
        </p:nvSpPr>
        <p:spPr>
          <a:xfrm>
            <a:off x="433800" y="3382200"/>
            <a:ext cx="1240560" cy="313560"/>
          </a:xfrm>
          <a:prstGeom prst="flowChartPredefinedProcess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Willkommen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1" name="Google Shape;309;p 2"/>
          <p:cNvSpPr/>
          <p:nvPr/>
        </p:nvSpPr>
        <p:spPr>
          <a:xfrm>
            <a:off x="4855680" y="1170000"/>
            <a:ext cx="2096640" cy="567000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Ausgabe "Hallo Welt!"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32" name="Google Shape;310;p 2" descr=""/>
          <p:cNvPicPr/>
          <p:nvPr/>
        </p:nvPicPr>
        <p:blipFill>
          <a:blip r:embed="rId1"/>
          <a:stretch/>
        </p:blipFill>
        <p:spPr>
          <a:xfrm>
            <a:off x="8452080" y="478080"/>
            <a:ext cx="380160" cy="380160"/>
          </a:xfrm>
          <a:prstGeom prst="rect">
            <a:avLst/>
          </a:prstGeom>
          <a:ln w="0">
            <a:noFill/>
          </a:ln>
        </p:spPr>
      </p:pic>
      <p:sp>
        <p:nvSpPr>
          <p:cNvPr id="533" name="Google Shape;311;p 2"/>
          <p:cNvSpPr/>
          <p:nvPr/>
        </p:nvSpPr>
        <p:spPr>
          <a:xfrm>
            <a:off x="6811920" y="1170000"/>
            <a:ext cx="2096640" cy="567000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400" spc="-1" strike="noStrike">
                <a:solidFill>
                  <a:schemeClr val="dk1"/>
                </a:solidFill>
                <a:latin typeface="Roboto Mono"/>
                <a:ea typeface="Roboto Mono"/>
              </a:rPr>
              <a:t>Name </a:t>
            </a:r>
            <a:r>
              <a:rPr b="0" lang="en-GB" sz="1400" spc="-1" strike="noStrike">
                <a:solidFill>
                  <a:schemeClr val="dk1"/>
                </a:solidFill>
                <a:latin typeface="Quicksand"/>
                <a:ea typeface="Quicksand"/>
              </a:rPr>
              <a:t>eingeben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34" name="Google Shape;312;p 2" descr=""/>
          <p:cNvPicPr/>
          <p:nvPr/>
        </p:nvPicPr>
        <p:blipFill>
          <a:blip r:embed="rId2"/>
          <a:stretch/>
        </p:blipFill>
        <p:spPr>
          <a:xfrm>
            <a:off x="4977000" y="3534480"/>
            <a:ext cx="214560" cy="214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Bei der nächsten Aktivität werden Sie in Paaren programmieren.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Hier arbeiten Sie in Zweiergruppen, wobei jedes Mitglied entweder die Rolle des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Fahrers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oder des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Beifahrers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übernimmt.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3000"/>
              </a:lnSpc>
              <a:spcBef>
                <a:spcPts val="1599"/>
              </a:spcBef>
              <a:spcAft>
                <a:spcPts val="4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Aufgabe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des Fahrers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besteht darin, Tastatur und Maus zu steuern und den Code an den richtigen Stellen einzugeben.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6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Verwenden Sie ein Flussdiagramm, um ein Programm zu schreiben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7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38" name="Google Shape;320;p 2" descr=""/>
          <p:cNvPicPr/>
          <p:nvPr/>
        </p:nvPicPr>
        <p:blipFill>
          <a:blip r:embed="rId1"/>
          <a:stretch/>
        </p:blipFill>
        <p:spPr>
          <a:xfrm>
            <a:off x="4736520" y="1170000"/>
            <a:ext cx="4095720" cy="2730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4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Aufgabe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des Navigators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besteht darin, den Fahrer zu unterstützen, indem er auf Fehler achtet, dem Fahrer die Anweisungen vorliest und bei Bedarf Unterstützung holt.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4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Beide Partner müssen den gleichen Beitrag leisten.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4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Während der Aktivität besteht die Möglichkeit,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Rollen zu tauschen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0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Verwenden Sie ein Flussdiagramm, um ein Programm zu schreiben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1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2" name="Google Shape;328;p 2" descr=""/>
          <p:cNvPicPr/>
          <p:nvPr/>
        </p:nvPicPr>
        <p:blipFill>
          <a:blip r:embed="rId1"/>
          <a:stretch/>
        </p:blipFill>
        <p:spPr>
          <a:xfrm>
            <a:off x="4736520" y="1170000"/>
            <a:ext cx="4095720" cy="2730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Verwenden Sie das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Arbeitsblatt "Übersetze ein Flussdiagramm, um ein Programm zu schreiben"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, um Sie bei der Paarprogrammierung zu unterstützen.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Tauschen Sie alle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fünf Minuten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Rollen von Fahrer und Beifahrer.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4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Verwenden Sie ein Flussdiagramm, um ein Programm zu schreiben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5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2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6" name="Google Shape;336;p 2" descr=""/>
          <p:cNvPicPr/>
          <p:nvPr/>
        </p:nvPicPr>
        <p:blipFill>
          <a:blip r:embed="rId1"/>
          <a:stretch/>
        </p:blipFill>
        <p:spPr>
          <a:xfrm>
            <a:off x="8451360" y="482760"/>
            <a:ext cx="370800" cy="370800"/>
          </a:xfrm>
          <a:prstGeom prst="rect">
            <a:avLst/>
          </a:prstGeom>
          <a:ln w="0">
            <a:noFill/>
          </a:ln>
        </p:spPr>
      </p:pic>
      <p:pic>
        <p:nvPicPr>
          <p:cNvPr id="547" name="Google Shape;337;p 2" descr=""/>
          <p:cNvPicPr/>
          <p:nvPr/>
        </p:nvPicPr>
        <p:blipFill>
          <a:blip r:embed="rId2"/>
          <a:stretch/>
        </p:blipFill>
        <p:spPr>
          <a:xfrm>
            <a:off x="5024520" y="1171080"/>
            <a:ext cx="3774600" cy="3273120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Google Shape;342;p29" descr=""/>
          <p:cNvPicPr/>
          <p:nvPr/>
        </p:nvPicPr>
        <p:blipFill>
          <a:blip r:embed="rId1"/>
          <a:stretch/>
        </p:blipFill>
        <p:spPr>
          <a:xfrm>
            <a:off x="4822560" y="1170000"/>
            <a:ext cx="4008960" cy="3137040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</p:pic>
      <p:sp>
        <p:nvSpPr>
          <p:cNvPr id="549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Nach einer Demonstration der Software beginnen Sie mit dem Entwurf eines Flussdiagramms für einen mathematischen Gedankenlesetrick.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Anweisungen finden Sie in der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Handreichung "Entwerfen Sie ein Flussdiagramm".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0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Entwurf eines Flussdiagramms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3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52" name="Google Shape;346;p 2" descr=""/>
          <p:cNvPicPr/>
          <p:nvPr/>
        </p:nvPicPr>
        <p:blipFill>
          <a:blip r:embed="rId2"/>
          <a:stretch/>
        </p:blipFill>
        <p:spPr>
          <a:xfrm>
            <a:off x="8451360" y="482760"/>
            <a:ext cx="370800" cy="370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Wofür werden diese Symbole verwendet?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4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Plenarsitzung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5" name="Google Shape;353;p 2"/>
          <p:cNvSpPr/>
          <p:nvPr/>
        </p:nvSpPr>
        <p:spPr>
          <a:xfrm>
            <a:off x="1725840" y="1289160"/>
            <a:ext cx="1021680" cy="393480"/>
          </a:xfrm>
          <a:prstGeom prst="flowChartTerminator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6" name="Google Shape;354;p 2"/>
          <p:cNvSpPr/>
          <p:nvPr/>
        </p:nvSpPr>
        <p:spPr>
          <a:xfrm>
            <a:off x="1746000" y="2740320"/>
            <a:ext cx="981000" cy="518040"/>
          </a:xfrm>
          <a:prstGeom prst="flowChartPredefined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7" name="Google Shape;355;p 2"/>
          <p:cNvSpPr/>
          <p:nvPr/>
        </p:nvSpPr>
        <p:spPr>
          <a:xfrm>
            <a:off x="1633680" y="4247640"/>
            <a:ext cx="1266120" cy="421200"/>
          </a:xfrm>
          <a:prstGeom prst="flowChartInputOutput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Eine Vorhersage treffen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Google Shape;143;p17"/>
          <p:cNvSpPr/>
          <p:nvPr/>
        </p:nvSpPr>
        <p:spPr>
          <a:xfrm>
            <a:off x="665280" y="1170000"/>
            <a:ext cx="3373920" cy="76068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print("Wie lautet Ihr Name?")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 = input()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"Hallo {Name}")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Google Shape;144;p17"/>
          <p:cNvSpPr/>
          <p:nvPr/>
        </p:nvSpPr>
        <p:spPr>
          <a:xfrm>
            <a:off x="367560" y="1170000"/>
            <a:ext cx="297000" cy="76068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73652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 </a:t>
            </a:r>
            <a:r>
              <a:rPr b="0" lang="en-GB" sz="1800" spc="-1" strike="noStrike">
                <a:solidFill>
                  <a:srgbClr val="ffffff"/>
                </a:solidFill>
                <a:highlight>
                  <a:srgbClr val="000000"/>
                </a:highlight>
                <a:latin typeface="Quicksand"/>
                <a:ea typeface="Quicksand"/>
              </a:rPr>
              <a:t>Frage </a:t>
            </a:r>
            <a:r>
              <a:rPr b="0" lang="en-GB" sz="1800" spc="-1" strike="noStrike">
                <a:solidFill>
                  <a:schemeClr val="accent1"/>
                </a:solidFill>
                <a:latin typeface="Quicksand"/>
                <a:ea typeface="Quicksand"/>
              </a:rPr>
              <a:t>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Werfen Sie einen Blick auf diese drei Codezeilen.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spcBef>
                <a:spcPts val="1599"/>
              </a:spcBef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Was glauben Sie, wird jede einzelne Codezeile bewirken, wenn sie ausgeführt wird?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cd2355"/>
              </a:buClr>
              <a:buFont typeface="Quicksand"/>
              <a:buChar char="●"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Was wäre die Ausgabe von Zeile 3?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Wofür werden diese Symbole verwendet?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9" name="PlaceHolder 2"/>
          <p:cNvSpPr>
            <a:spLocks noGrp="1"/>
          </p:cNvSpPr>
          <p:nvPr>
            <p:ph/>
          </p:nvPr>
        </p:nvSpPr>
        <p:spPr>
          <a:xfrm>
            <a:off x="473652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Endstation: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 Als Symbol für den Anfang und das Ende.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Unterprogrammaufruf: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Zur Symbolisierung eines Wechsels des Ausführungsflusses zu einem Unterprogramm.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input/Ausgabe: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 Zur Symbolisierung von Daten, die für den Benutzer eingegeben oder angezeigt werden.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0" name="PlaceHolder 3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Plenarsitzung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1" name="Google Shape;363;p 2"/>
          <p:cNvSpPr/>
          <p:nvPr/>
        </p:nvSpPr>
        <p:spPr>
          <a:xfrm>
            <a:off x="1725840" y="1289160"/>
            <a:ext cx="1021680" cy="393480"/>
          </a:xfrm>
          <a:prstGeom prst="flowChartTerminator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2" name="Google Shape;364;p 2"/>
          <p:cNvSpPr/>
          <p:nvPr/>
        </p:nvSpPr>
        <p:spPr>
          <a:xfrm>
            <a:off x="1746000" y="2740320"/>
            <a:ext cx="981000" cy="518040"/>
          </a:xfrm>
          <a:prstGeom prst="flowChartPredefinedProcess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3" name="Google Shape;365;p 2"/>
          <p:cNvSpPr/>
          <p:nvPr/>
        </p:nvSpPr>
        <p:spPr>
          <a:xfrm>
            <a:off x="1633680" y="4247640"/>
            <a:ext cx="1266120" cy="421200"/>
          </a:xfrm>
          <a:prstGeom prst="flowChartInputOutput">
            <a:avLst/>
          </a:prstGeom>
          <a:solidFill>
            <a:schemeClr val="accent6"/>
          </a:solidFill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7" dur="indefinite" restart="never" nodeType="tmRoot">
          <p:childTnLst>
            <p:seq>
              <p:cTn id="48" dur="indefinite" nodeType="mainSeq"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dk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PlaceHolder 1"/>
          <p:cNvSpPr>
            <a:spLocks noGrp="1"/>
          </p:cNvSpPr>
          <p:nvPr>
            <p:ph/>
          </p:nvPr>
        </p:nvSpPr>
        <p:spPr>
          <a:xfrm>
            <a:off x="31104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 dieser Lektion werden Sie...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gelernt, wie man ein grundlegendes Flussdiagramm für eine einfache Sequenz erstellt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5" name="PlaceHolder 2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Nächste Lektion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6" name="PlaceHolder 3"/>
          <p:cNvSpPr>
            <a:spLocks noGrp="1"/>
          </p:cNvSpPr>
          <p:nvPr>
            <p:ph type="sldNum" idx="15"/>
          </p:nvPr>
        </p:nvSpPr>
        <p:spPr>
          <a:xfrm>
            <a:off x="8832240" y="4829400"/>
            <a:ext cx="31104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92A91782-4A4B-44A6-BE09-0C0BA953976C}" type="slidenum">
              <a:rPr b="0" lang="en-GB" sz="800" spc="-1" strike="noStrike">
                <a:solidFill>
                  <a:srgbClr val="494985"/>
                </a:solidFill>
                <a:latin typeface="Quicksand Medium"/>
                <a:ea typeface="Quicksand Medium"/>
              </a:rPr>
              <a:t>&lt;number&gt;</a:t>
            </a:fld>
            <a:endParaRPr b="0" lang="en-US" sz="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7" name="PlaceHolder 4"/>
          <p:cNvSpPr>
            <a:spLocks noGrp="1"/>
          </p:cNvSpPr>
          <p:nvPr>
            <p:ph/>
          </p:nvPr>
        </p:nvSpPr>
        <p:spPr>
          <a:xfrm>
            <a:off x="4736520" y="1017720"/>
            <a:ext cx="4095720" cy="365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In der nächsten Lektion werden Sie...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Lernen Sie, wie Sie Variablen in Ihren Programmen richtig einsetzen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8" name="PlaceHolder 5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Zusammenfassung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Durch den Code gehen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Google Shape;152;p18"/>
          <p:cNvSpPr/>
          <p:nvPr/>
        </p:nvSpPr>
        <p:spPr>
          <a:xfrm>
            <a:off x="5257800" y="13024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Zustand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Google Shape;153;p18"/>
          <p:cNvSpPr/>
          <p:nvPr/>
        </p:nvSpPr>
        <p:spPr>
          <a:xfrm>
            <a:off x="6482520" y="2324520"/>
            <a:ext cx="2880" cy="2880"/>
          </a:xfrm>
          <a:prstGeom prst="ellipse">
            <a:avLst/>
          </a:prstGeom>
          <a:noFill/>
          <a:ln w="9525">
            <a:solidFill>
              <a:srgbClr val="5b5ba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080" bIns="10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Google Shape;154;p18"/>
          <p:cNvSpPr/>
          <p:nvPr/>
        </p:nvSpPr>
        <p:spPr>
          <a:xfrm>
            <a:off x="5257800" y="22168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Eingang/Ausgang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Google Shape;155;p18"/>
          <p:cNvSpPr/>
          <p:nvPr/>
        </p:nvSpPr>
        <p:spPr>
          <a:xfrm>
            <a:off x="5257800" y="2662920"/>
            <a:ext cx="3564360" cy="15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Google Shape;156;p18"/>
          <p:cNvSpPr/>
          <p:nvPr/>
        </p:nvSpPr>
        <p:spPr>
          <a:xfrm>
            <a:off x="665280" y="1170000"/>
            <a:ext cx="3373920" cy="76068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print("Wie lautet Ihr Name?")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 = input()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"Hallo {Name}")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Google Shape;157;p18"/>
          <p:cNvSpPr/>
          <p:nvPr/>
        </p:nvSpPr>
        <p:spPr>
          <a:xfrm>
            <a:off x="367560" y="1170000"/>
            <a:ext cx="297000" cy="76068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Durch den Code gehen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Google Shape;164;p19"/>
          <p:cNvSpPr/>
          <p:nvPr/>
        </p:nvSpPr>
        <p:spPr>
          <a:xfrm>
            <a:off x="5257800" y="13024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Zustand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Google Shape;165;p19"/>
          <p:cNvSpPr/>
          <p:nvPr/>
        </p:nvSpPr>
        <p:spPr>
          <a:xfrm>
            <a:off x="6482520" y="2324520"/>
            <a:ext cx="2880" cy="2880"/>
          </a:xfrm>
          <a:prstGeom prst="ellipse">
            <a:avLst/>
          </a:prstGeom>
          <a:noFill/>
          <a:ln w="9525">
            <a:solidFill>
              <a:srgbClr val="5b5ba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080" bIns="10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Google Shape;166;p19"/>
          <p:cNvSpPr/>
          <p:nvPr/>
        </p:nvSpPr>
        <p:spPr>
          <a:xfrm>
            <a:off x="5257800" y="22168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Eingang/Ausgang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Google Shape;167;p19"/>
          <p:cNvSpPr/>
          <p:nvPr/>
        </p:nvSpPr>
        <p:spPr>
          <a:xfrm>
            <a:off x="5257800" y="2662920"/>
            <a:ext cx="3564360" cy="15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Wie ist Ihr Name?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Google Shape;168;p19"/>
          <p:cNvSpPr/>
          <p:nvPr/>
        </p:nvSpPr>
        <p:spPr>
          <a:xfrm>
            <a:off x="665280" y="1170000"/>
            <a:ext cx="3373920" cy="76068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print("Wie lautet Ihr Name?")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 = input()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"Hallo {Name}")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Google Shape;169;p19"/>
          <p:cNvSpPr/>
          <p:nvPr/>
        </p:nvSpPr>
        <p:spPr>
          <a:xfrm>
            <a:off x="367560" y="1170000"/>
            <a:ext cx="297000" cy="76068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Google Shape;170;p19"/>
          <p:cNvSpPr/>
          <p:nvPr/>
        </p:nvSpPr>
        <p:spPr>
          <a:xfrm>
            <a:off x="728280" y="1246680"/>
            <a:ext cx="2950200" cy="24696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311040" y="313560"/>
            <a:ext cx="8520480" cy="697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2400" spc="-1" strike="noStrike">
                <a:solidFill>
                  <a:schemeClr val="accent6"/>
                </a:solidFill>
                <a:latin typeface="Quicksand"/>
                <a:ea typeface="Quicksand"/>
              </a:rPr>
              <a:t>Durch den Code gehen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6840000" y="0"/>
            <a:ext cx="1959120" cy="313560"/>
          </a:xfrm>
          <a:prstGeom prst="rect">
            <a:avLst/>
          </a:prstGeom>
          <a:noFill/>
          <a:ln w="0">
            <a:noFill/>
          </a:ln>
        </p:spPr>
        <p:txBody>
          <a:bodyPr lIns="91440" rIns="0" tIns="91440" bIns="91440" anchor="ctr">
            <a:no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200" spc="-1" strike="noStrike">
                <a:solidFill>
                  <a:schemeClr val="dk1"/>
                </a:solidFill>
                <a:latin typeface="Quicksand Medium"/>
                <a:ea typeface="Quicksand Medium"/>
              </a:rPr>
              <a:t>Tätigkeit 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Google Shape;177;p20"/>
          <p:cNvSpPr/>
          <p:nvPr/>
        </p:nvSpPr>
        <p:spPr>
          <a:xfrm>
            <a:off x="5257800" y="1672200"/>
            <a:ext cx="1224000" cy="36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Google Shape;178;p20"/>
          <p:cNvSpPr/>
          <p:nvPr/>
        </p:nvSpPr>
        <p:spPr>
          <a:xfrm>
            <a:off x="5949000" y="1721160"/>
            <a:ext cx="1370880" cy="31356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d235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8000" bIns="0" anchor="ctr">
            <a:noAutofit/>
          </a:bodyPr>
          <a:p>
            <a:pPr algn="ctr">
              <a:lnSpc>
                <a:spcPct val="115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Google Shape;179;p20"/>
          <p:cNvSpPr/>
          <p:nvPr/>
        </p:nvSpPr>
        <p:spPr>
          <a:xfrm>
            <a:off x="5257800" y="13024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Zustand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Google Shape;180;p20"/>
          <p:cNvSpPr/>
          <p:nvPr/>
        </p:nvSpPr>
        <p:spPr>
          <a:xfrm>
            <a:off x="6482520" y="2324520"/>
            <a:ext cx="2880" cy="2880"/>
          </a:xfrm>
          <a:prstGeom prst="ellipse">
            <a:avLst/>
          </a:prstGeom>
          <a:noFill/>
          <a:ln w="9525">
            <a:solidFill>
              <a:srgbClr val="5b5ba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1080" bIns="108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Google Shape;181;p20"/>
          <p:cNvSpPr/>
          <p:nvPr/>
        </p:nvSpPr>
        <p:spPr>
          <a:xfrm>
            <a:off x="5257800" y="2216880"/>
            <a:ext cx="2126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54000" tIns="91440" bIns="91440" anchor="t">
            <a:noAutofit/>
          </a:bodyPr>
          <a:p>
            <a:pPr>
              <a:lnSpc>
                <a:spcPct val="114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 </a:t>
            </a:r>
            <a:r>
              <a:rPr b="0" lang="en-GB" sz="1400" spc="-1" strike="noStrike">
                <a:solidFill>
                  <a:srgbClr val="ffffff"/>
                </a:solidFill>
                <a:highlight>
                  <a:srgbClr val="cd2355"/>
                </a:highlight>
                <a:latin typeface="Quicksand"/>
                <a:ea typeface="Quicksand"/>
              </a:rPr>
              <a:t>Eingang/Ausgang </a:t>
            </a:r>
            <a:r>
              <a:rPr b="0" lang="en-GB" sz="1400" spc="-1" strike="noStrike">
                <a:solidFill>
                  <a:srgbClr val="5b5ba5"/>
                </a:solidFill>
                <a:latin typeface="Quicksand"/>
                <a:ea typeface="Quicksand"/>
              </a:rPr>
              <a:t>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Google Shape;182;p20"/>
          <p:cNvSpPr/>
          <p:nvPr/>
        </p:nvSpPr>
        <p:spPr>
          <a:xfrm>
            <a:off x="5257800" y="2662920"/>
            <a:ext cx="3564360" cy="15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15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Wie ist Ihr Name?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Google Shape;183;p20"/>
          <p:cNvSpPr/>
          <p:nvPr/>
        </p:nvSpPr>
        <p:spPr>
          <a:xfrm>
            <a:off x="665280" y="1170000"/>
            <a:ext cx="3373920" cy="76068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print("Wie lautet Ihr Name?")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Name = input()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000000"/>
                </a:solidFill>
                <a:latin typeface="Roboto Mono"/>
                <a:ea typeface="Roboto Mono"/>
              </a:rPr>
              <a:t>print(f "Hallo {Name}")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Google Shape;184;p20"/>
          <p:cNvSpPr/>
          <p:nvPr/>
        </p:nvSpPr>
        <p:spPr>
          <a:xfrm>
            <a:off x="367560" y="1170000"/>
            <a:ext cx="297000" cy="760680"/>
          </a:xfrm>
          <a:prstGeom prst="rect">
            <a:avLst/>
          </a:prstGeom>
          <a:solidFill>
            <a:srgbClr val="d9d9d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1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2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400" spc="-1" strike="noStrike">
                <a:solidFill>
                  <a:srgbClr val="666666"/>
                </a:solidFill>
                <a:latin typeface="Roboto Mono"/>
                <a:ea typeface="Roboto Mono"/>
              </a:rPr>
              <a:t>3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Google Shape;185;p20"/>
          <p:cNvSpPr/>
          <p:nvPr/>
        </p:nvSpPr>
        <p:spPr>
          <a:xfrm>
            <a:off x="728280" y="1459800"/>
            <a:ext cx="1584360" cy="246960"/>
          </a:xfrm>
          <a:prstGeom prst="roundRect">
            <a:avLst>
              <a:gd name="adj" fmla="val 16667"/>
            </a:avLst>
          </a:prstGeom>
          <a:solidFill>
            <a:srgbClr val="5b5ba5">
              <a:alpha val="23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311040" y="2752560"/>
            <a:ext cx="4754160" cy="2075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lnSpc>
                <a:spcPct val="115000"/>
              </a:lnSpc>
              <a:spcAft>
                <a:spcPts val="1599"/>
              </a:spcAft>
              <a:buNone/>
              <a:tabLst>
                <a:tab algn="l" pos="0"/>
              </a:tabLst>
            </a:pP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Die Namensvariable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wird mit der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Benutzerinput initialisiert 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und </a:t>
            </a:r>
            <a:r>
              <a:rPr b="1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zugewiesen</a:t>
            </a:r>
            <a:r>
              <a:rPr b="0" lang="en-GB" sz="1800" spc="-1" strike="noStrike">
                <a:solidFill>
                  <a:schemeClr val="dk1"/>
                </a:solidFill>
                <a:latin typeface="Quicksand"/>
                <a:ea typeface="Quicksand"/>
              </a:rPr>
              <a:t>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RPF Curriculum Slides">
  <a:themeElements>
    <a:clrScheme name="Simple Light">
      <a:dk1>
        <a:srgbClr val="000000"/>
      </a:dk1>
      <a:lt1>
        <a:srgbClr val="ffffff"/>
      </a:lt1>
      <a:dk2>
        <a:srgbClr val="f7f6fb"/>
      </a:dk2>
      <a:lt2>
        <a:srgbClr val="f2fcfc"/>
      </a:lt2>
      <a:accent1>
        <a:srgbClr val="f1faff"/>
      </a:accent1>
      <a:accent2>
        <a:srgbClr val="fff8f3"/>
      </a:accent2>
      <a:accent3>
        <a:srgbClr val="fffef2"/>
      </a:accent3>
      <a:accent4>
        <a:srgbClr val="f5fbf5"/>
      </a:accent4>
      <a:accent5>
        <a:srgbClr val="f5fbf5"/>
      </a:accent5>
      <a:accent6>
        <a:srgbClr val="cd2355"/>
      </a:accent6>
      <a:hlink>
        <a:srgbClr val="0000ff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Application>LibreOffice/24.2.6.2$Linux_X86_64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cp:keywords> docId 311AB01141C3A1E75C813F0A74832CF6</cp:keywords>
  <dc:language>en-US</dc:language>
  <cp:lastModifiedBy/>
  <dcterms:modified xsi:type="dcterms:W3CDTF">2024-12-05T11:29:10Z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